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3" r:id="rId2"/>
    <p:sldId id="287" r:id="rId3"/>
    <p:sldId id="275" r:id="rId4"/>
    <p:sldId id="295" r:id="rId5"/>
    <p:sldId id="289" r:id="rId6"/>
    <p:sldId id="276" r:id="rId7"/>
    <p:sldId id="285" r:id="rId8"/>
    <p:sldId id="291" r:id="rId9"/>
    <p:sldId id="299" r:id="rId10"/>
    <p:sldId id="290" r:id="rId11"/>
    <p:sldId id="292" r:id="rId12"/>
    <p:sldId id="277" r:id="rId13"/>
    <p:sldId id="279" r:id="rId14"/>
    <p:sldId id="278" r:id="rId15"/>
    <p:sldId id="294" r:id="rId16"/>
    <p:sldId id="286" r:id="rId17"/>
    <p:sldId id="297" r:id="rId18"/>
    <p:sldId id="298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53" autoAdjust="0"/>
  </p:normalViewPr>
  <p:slideViewPr>
    <p:cSldViewPr>
      <p:cViewPr varScale="1">
        <p:scale>
          <a:sx n="49" d="100"/>
          <a:sy n="4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9E50EC-E6A7-4011-8F33-557EF98C0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9698ED-012E-47BA-8574-D129B8B2A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1C438-D69D-4C14-9D44-653B12C12ED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31C27-D523-48FF-8513-00B582822F2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5230" tIns="47615" rIns="95230" bIns="4761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4B049-B0C6-4889-8D94-30D21B422E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5230" tIns="47615" rIns="95230" bIns="4761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F37427-238B-4EDF-A021-651ECEB2A00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If transistors were the size of a penny, 1.7B transistors would fill 9 school buses.</a:t>
            </a:r>
          </a:p>
          <a:p>
            <a:pPr eaLnBrk="1" hangingPunct="1"/>
            <a:r>
              <a:rPr lang="en-US" smtClean="0"/>
              <a:t>Instead, the Montecito chip is the size of a penny.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90F91-E260-40C3-95D8-7146A1A07C3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Examples: publishing industry, popular music industry, photography (Nikon recently cancelled 35mm)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AF095-FC1D-45F1-B38A-EFB1B8DCB9F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4F5EC-503D-4EF1-B374-FEA735C1FC1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5230" tIns="47615" rIns="95230" bIns="4761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018193-F40D-4D43-A0E3-6D80C043BFD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5230" tIns="47615" rIns="95230" bIns="4761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3C6C0-E569-4F5D-AA40-60791291D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BA264-AFE2-4037-8E19-545259E32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EB01-CD79-47C5-B4B3-A6FE6C86A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158F4-8167-4D3B-906C-78663DA96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4F7D9-3D37-4C25-8A38-733E47D43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61904-4A7C-4D24-B996-9F5A787E8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FBA37-9AE8-414C-8A51-DE1DB0F40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3EAC-DA7D-449E-B01A-F0751B44C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B8512-12C2-44A6-80A0-C9AA2E42A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D8542-8F39-4374-8A0B-F44802EB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9E203-0D42-4173-B90A-ACCAD660D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4C5766-94E6-4CBC-B088-EE3539CE7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Introduction to Computer Engineering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ECE/CS 252, Fall </a:t>
            </a:r>
            <a:r>
              <a:rPr lang="en-US" sz="2400" dirty="0" smtClean="0"/>
              <a:t>2011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Prof. </a:t>
            </a:r>
            <a:r>
              <a:rPr lang="en-US" sz="2400" dirty="0" err="1" smtClean="0"/>
              <a:t>Mikko</a:t>
            </a:r>
            <a:r>
              <a:rPr lang="en-US" sz="2400" dirty="0" smtClean="0"/>
              <a:t> </a:t>
            </a:r>
            <a:r>
              <a:rPr lang="en-US" sz="2400" dirty="0" err="1" smtClean="0"/>
              <a:t>Lipasti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Department of Electrical and Computer Engineering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University of Wisconsin – Madison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685800"/>
            <a:ext cx="1500188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93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Web Page &amp; Syllabus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http://ece252.ece.wisc.edu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Instructor &amp; TAs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Textbook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Lecture Notes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Discussion sections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Schedule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LC-3 Simulator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Grading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Exams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Homework</a:t>
            </a:r>
          </a:p>
        </p:txBody>
      </p:sp>
    </p:spTree>
    <p:custDataLst>
      <p:tags r:id="rId1"/>
    </p:custDataLst>
  </p:cSld>
  <p:clrMapOvr>
    <a:masterClrMapping/>
  </p:clrMapOvr>
  <p:transition advTm="15251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b="1" smtClean="0"/>
              <a:t>Reminders/Advice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4876800"/>
          </a:xfrm>
          <a:noFill/>
        </p:spPr>
        <p:txBody>
          <a:bodyPr/>
          <a:lstStyle/>
          <a:p>
            <a:pPr eaLnBrk="1" hangingPunct="1"/>
            <a:r>
              <a:rPr lang="en-US" sz="2800" b="1" smtClean="0"/>
              <a:t>Textbook</a:t>
            </a:r>
            <a:r>
              <a:rPr lang="en-US" smtClean="0"/>
              <a:t> – </a:t>
            </a:r>
            <a:r>
              <a:rPr lang="en-US" sz="2800" smtClean="0"/>
              <a:t>read BEFORE corresponding lecture</a:t>
            </a:r>
          </a:p>
          <a:p>
            <a:pPr eaLnBrk="1" hangingPunct="1"/>
            <a:r>
              <a:rPr lang="en-US" sz="2800" b="1" smtClean="0"/>
              <a:t>Online lectures </a:t>
            </a:r>
            <a:r>
              <a:rPr lang="en-US" sz="2800" smtClean="0"/>
              <a:t>– view before discussion</a:t>
            </a:r>
          </a:p>
          <a:p>
            <a:pPr lvl="1" eaLnBrk="1" hangingPunct="1"/>
            <a:r>
              <a:rPr lang="en-US" sz="2400" smtClean="0"/>
              <a:t>Quizzes will assume that you have</a:t>
            </a:r>
          </a:p>
          <a:p>
            <a:pPr eaLnBrk="1" hangingPunct="1"/>
            <a:r>
              <a:rPr lang="en-US" sz="2800" b="1" smtClean="0"/>
              <a:t>Homework</a:t>
            </a:r>
            <a:r>
              <a:rPr lang="en-US" smtClean="0"/>
              <a:t> – </a:t>
            </a:r>
            <a:r>
              <a:rPr lang="en-US" sz="2800" smtClean="0"/>
              <a:t>completed in </a:t>
            </a:r>
            <a:r>
              <a:rPr lang="en-US" sz="2800" i="1" smtClean="0"/>
              <a:t>groups (not hw1)</a:t>
            </a:r>
          </a:p>
          <a:p>
            <a:pPr lvl="1" eaLnBrk="1" hangingPunct="1"/>
            <a:r>
              <a:rPr lang="en-US" sz="2400" smtClean="0"/>
              <a:t>Will reinforce in-class coverage</a:t>
            </a:r>
          </a:p>
          <a:p>
            <a:pPr lvl="1" eaLnBrk="1" hangingPunct="1"/>
            <a:r>
              <a:rPr lang="en-US" sz="2400" smtClean="0"/>
              <a:t>Will help you prepare for midterm exams</a:t>
            </a:r>
          </a:p>
          <a:p>
            <a:pPr eaLnBrk="1" hangingPunct="1"/>
            <a:r>
              <a:rPr lang="en-US" sz="2800" b="1" smtClean="0"/>
              <a:t>Study Groups of ~4</a:t>
            </a:r>
          </a:p>
          <a:p>
            <a:pPr lvl="1" eaLnBrk="1" hangingPunct="1"/>
            <a:r>
              <a:rPr lang="en-US" sz="2400" smtClean="0"/>
              <a:t>Assigned in your discussion section</a:t>
            </a:r>
          </a:p>
          <a:p>
            <a:pPr lvl="1" eaLnBrk="1" hangingPunct="1"/>
            <a:r>
              <a:rPr lang="en-US" sz="2400" smtClean="0"/>
              <a:t>Should meet weekly outside of discussion</a:t>
            </a:r>
          </a:p>
          <a:p>
            <a:pPr lvl="1" eaLnBrk="1" hangingPunct="1"/>
            <a:r>
              <a:rPr lang="en-US" sz="2400" smtClean="0"/>
              <a:t>Review material, complete homework assignments</a:t>
            </a:r>
          </a:p>
        </p:txBody>
      </p:sp>
    </p:spTree>
    <p:custDataLst>
      <p:tags r:id="rId1"/>
    </p:custDataLst>
  </p:cSld>
  <p:clrMapOvr>
    <a:masterClrMapping/>
  </p:clrMapOvr>
  <p:transition advTm="5285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Technology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Technology advances at astounding 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19</a:t>
            </a:r>
            <a:r>
              <a:rPr lang="en-US" sz="2400" baseline="30000" smtClean="0"/>
              <a:t>th</a:t>
            </a:r>
            <a:r>
              <a:rPr lang="en-US" sz="2400" smtClean="0"/>
              <a:t> century: attempts to build mechanical computers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Early 20</a:t>
            </a:r>
            <a:r>
              <a:rPr lang="en-US" sz="2400" baseline="30000" smtClean="0"/>
              <a:t>th</a:t>
            </a:r>
            <a:r>
              <a:rPr lang="en-US" sz="2400" smtClean="0"/>
              <a:t> century: mechanical counting systems (cash registers,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Mid 20</a:t>
            </a:r>
            <a:r>
              <a:rPr lang="en-US" sz="2400" baseline="30000" smtClean="0"/>
              <a:t>th</a:t>
            </a:r>
            <a:r>
              <a:rPr lang="en-US" sz="2400" smtClean="0"/>
              <a:t> century: vacuum tubes as switches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Since: transistors, integrated circuits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1965: Moore’s law [Gordon Moore]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Predicted doubling of capacity every 18 months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Has held and will continue to hold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Drives functionality, performance,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Exponential improvement for 40 years</a:t>
            </a:r>
          </a:p>
        </p:txBody>
      </p:sp>
    </p:spTree>
    <p:custDataLst>
      <p:tags r:id="rId1"/>
    </p:custDataLst>
  </p:cSld>
  <p:clrMapOvr>
    <a:masterClrMapping/>
  </p:clrMapOvr>
  <p:transition advTm="17376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History</a:t>
            </a:r>
          </a:p>
        </p:txBody>
      </p:sp>
      <p:graphicFrame>
        <p:nvGraphicFramePr>
          <p:cNvPr id="34861" name="Group 45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" y="1524000"/>
          <a:ext cx="7924800" cy="5028375"/>
        </p:xfrm>
        <a:graphic>
          <a:graphicData uri="http://schemas.openxmlformats.org/drawingml/2006/table">
            <a:tbl>
              <a:tblPr/>
              <a:tblGrid>
                <a:gridCol w="914400"/>
                <a:gridCol w="2835275"/>
                <a:gridCol w="4175125"/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transistor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Bell Labs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Jack Kilby (MSEE ’50) @TI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Winner of 2000 Nobel prize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microprocessor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Intel (calculator market)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Intel 4004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2300 transistors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Intel 8086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29K transistors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Intel 80486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1M transistors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Intel Pentium Pro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5.5M transistors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Intel Montecito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1.7B transistors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IBM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50B transistors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78471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Corollary to Moore’s Law: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FF0000"/>
                </a:solidFill>
              </a:rPr>
              <a:t>Cost halves every two years</a:t>
            </a:r>
            <a:endParaRPr lang="en-US" sz="2400" i="1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Computers cost-effective for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National security – weapons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Enterprise computing – banking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Departmental computing – computer-aided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Personal computer – spreadsheets, email, web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Smartphone – camera, calendar, email, web, games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Pervasive computing – computers everywhere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Countless industries revolutionized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  <p:custDataLst>
      <p:tags r:id="rId1"/>
    </p:custDataLst>
  </p:cSld>
  <p:clrMapOvr>
    <a:masterClrMapping/>
  </p:clrMapOvr>
  <p:transition advTm="1386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Abstraction and Complexity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02163" cy="2852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Abstraction helps us manage complexity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Complex interfaces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Specify </a:t>
            </a:r>
            <a:r>
              <a:rPr lang="en-US" sz="2400" smtClean="0">
                <a:solidFill>
                  <a:schemeClr val="hlink"/>
                </a:solidFill>
              </a:rPr>
              <a:t>what</a:t>
            </a:r>
            <a:r>
              <a:rPr lang="en-US" sz="2400" smtClean="0"/>
              <a:t> to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Hide details of </a:t>
            </a:r>
            <a:r>
              <a:rPr lang="en-US" sz="2400" smtClean="0">
                <a:solidFill>
                  <a:schemeClr val="hlink"/>
                </a:solidFill>
              </a:rPr>
              <a:t>how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3400" y="4267200"/>
            <a:ext cx="502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>
                <a:latin typeface="Tahoma" charset="0"/>
              </a:rPr>
              <a:t>Goal: Use abstractions yet still understand details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715000" y="5638800"/>
            <a:ext cx="3124200" cy="609600"/>
          </a:xfrm>
          <a:prstGeom prst="rect">
            <a:avLst/>
          </a:prstGeom>
          <a:solidFill>
            <a:srgbClr val="FFCC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Electronic circuits</a:t>
            </a:r>
          </a:p>
          <a:p>
            <a:pPr algn="ctr"/>
            <a:r>
              <a:rPr lang="en-US" sz="2000">
                <a:latin typeface="Times New Roman" pitchFamily="18" charset="0"/>
              </a:rPr>
              <a:t>ECE340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715000" y="5029200"/>
            <a:ext cx="3124200" cy="609600"/>
          </a:xfrm>
          <a:prstGeom prst="rect">
            <a:avLst/>
          </a:prstGeom>
          <a:solidFill>
            <a:srgbClr val="00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Digital Design</a:t>
            </a:r>
          </a:p>
          <a:p>
            <a:pPr algn="ctr"/>
            <a:r>
              <a:rPr lang="en-US" sz="2000">
                <a:latin typeface="Times New Roman" pitchFamily="18" charset="0"/>
              </a:rPr>
              <a:t>ECE/CS352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715000" y="4343400"/>
            <a:ext cx="3124200" cy="68580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ECE/CS552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715000" y="3657600"/>
            <a:ext cx="3124200" cy="6858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Machine Language (ISA)</a:t>
            </a:r>
          </a:p>
          <a:p>
            <a:pPr algn="ctr"/>
            <a:r>
              <a:rPr lang="en-US" sz="2000">
                <a:latin typeface="Times New Roman" pitchFamily="18" charset="0"/>
              </a:rPr>
              <a:t>ECE/CS354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715000" y="2971800"/>
            <a:ext cx="1981200" cy="6858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Compiler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CS536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715000" y="1676400"/>
            <a:ext cx="3124200" cy="609600"/>
          </a:xfrm>
          <a:prstGeom prst="rect">
            <a:avLst/>
          </a:prstGeom>
          <a:solidFill>
            <a:srgbClr val="CC00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Application Program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CS302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715000" y="2286000"/>
            <a:ext cx="814388" cy="685800"/>
          </a:xfrm>
          <a:prstGeom prst="rect">
            <a:avLst/>
          </a:prstGeom>
          <a:solidFill>
            <a:srgbClr val="CC00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grpSp>
        <p:nvGrpSpPr>
          <p:cNvPr id="16396" name="Group 12"/>
          <p:cNvGrpSpPr>
            <a:grpSpLocks/>
          </p:cNvGrpSpPr>
          <p:nvPr/>
        </p:nvGrpSpPr>
        <p:grpSpPr bwMode="auto">
          <a:xfrm>
            <a:off x="6529388" y="2286000"/>
            <a:ext cx="2309812" cy="1371600"/>
            <a:chOff x="2544" y="1488"/>
            <a:chExt cx="1632" cy="864"/>
          </a:xfrm>
        </p:grpSpPr>
        <p:sp>
          <p:nvSpPr>
            <p:cNvPr id="16400" name="Rectangle 13"/>
            <p:cNvSpPr>
              <a:spLocks noChangeArrowheads="1"/>
            </p:cNvSpPr>
            <p:nvPr/>
          </p:nvSpPr>
          <p:spPr bwMode="auto">
            <a:xfrm>
              <a:off x="2544" y="1488"/>
              <a:ext cx="1632" cy="43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Operating System</a:t>
              </a:r>
            </a:p>
          </p:txBody>
        </p:sp>
        <p:sp>
          <p:nvSpPr>
            <p:cNvPr id="16401" name="Rectangle 14"/>
            <p:cNvSpPr>
              <a:spLocks noChangeArrowheads="1"/>
            </p:cNvSpPr>
            <p:nvPr/>
          </p:nvSpPr>
          <p:spPr bwMode="auto">
            <a:xfrm>
              <a:off x="3368" y="1920"/>
              <a:ext cx="808" cy="43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402" name="Text Box 15"/>
            <p:cNvSpPr txBox="1">
              <a:spLocks noChangeArrowheads="1"/>
            </p:cNvSpPr>
            <p:nvPr/>
          </p:nvSpPr>
          <p:spPr bwMode="auto">
            <a:xfrm>
              <a:off x="3476" y="2016"/>
              <a:ext cx="61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CS537</a:t>
              </a:r>
            </a:p>
          </p:txBody>
        </p:sp>
      </p:grpSp>
      <p:sp>
        <p:nvSpPr>
          <p:cNvPr id="16397" name="Rectangle 16"/>
          <p:cNvSpPr>
            <a:spLocks noChangeArrowheads="1"/>
          </p:cNvSpPr>
          <p:nvPr/>
        </p:nvSpPr>
        <p:spPr bwMode="auto">
          <a:xfrm>
            <a:off x="5715000" y="1676400"/>
            <a:ext cx="3124200" cy="457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5334000" y="3810000"/>
            <a:ext cx="228600" cy="2209800"/>
          </a:xfrm>
          <a:prstGeom prst="upDownArrow">
            <a:avLst>
              <a:gd name="adj1" fmla="val 50000"/>
              <a:gd name="adj2" fmla="val 19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2819400" y="5029200"/>
            <a:ext cx="2057400" cy="838200"/>
          </a:xfrm>
          <a:prstGeom prst="wedgeRoundRectCallout">
            <a:avLst>
              <a:gd name="adj1" fmla="val 71218"/>
              <a:gd name="adj2" fmla="val -10284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/>
              <a:t>Scope of this course</a:t>
            </a:r>
          </a:p>
        </p:txBody>
      </p:sp>
    </p:spTree>
    <p:custDataLst>
      <p:tags r:id="rId1"/>
    </p:custDataLst>
  </p:cSld>
  <p:clrMapOvr>
    <a:masterClrMapping/>
  </p:clrMapOvr>
  <p:transition advTm="2531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utoUpdateAnimBg="0"/>
      <p:bldP spid="11281" grpId="0" animBg="1"/>
      <p:bldP spid="112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Programmable Computers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Many computers today are embedded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Fixed functionality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Appliance-like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Not really programmable by end user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Not the focus of this course!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Instead, programmable computers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Embedded/appliance computers still programmed!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Learn to think of computer as a programmable device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Program?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Algorithm or set of steps that computer follows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Human brains wired to work this way</a:t>
            </a:r>
          </a:p>
        </p:txBody>
      </p:sp>
    </p:spTree>
    <p:custDataLst>
      <p:tags r:id="rId1"/>
    </p:custDataLst>
  </p:cSld>
  <p:clrMapOvr>
    <a:masterClrMapping/>
  </p:clrMapOvr>
  <p:transition advTm="115661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b="1" smtClean="0"/>
              <a:t>Additional Information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066800"/>
            <a:ext cx="8458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Resources for Special Help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McBurney Center – alternative testing or other arrangements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Course problem consultation: Prof. Lipasti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Broader problem consultation: advisor  or counselor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Academic Misconduct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 really don’t expect it to happen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Please don’t disappoint 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Serious repercussions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Academic record, dismissal from university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Only hurting yourself and your future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  <p:custDataLst>
      <p:tags r:id="rId1"/>
    </p:custDataLst>
  </p:cSld>
  <p:clrMapOvr>
    <a:masterClrMapping/>
  </p:clrMapOvr>
  <p:transition advTm="88111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b="1" smtClean="0"/>
              <a:t>Wrapping Up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066800"/>
            <a:ext cx="8458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Readings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Chapter 1: Welcome Aboard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Homework 1 on the course web site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Due Monday </a:t>
            </a:r>
            <a:r>
              <a:rPr lang="en-US" sz="2400" dirty="0" smtClean="0"/>
              <a:t>9/12 </a:t>
            </a:r>
            <a:r>
              <a:rPr lang="en-US" sz="2400" dirty="0" smtClean="0"/>
              <a:t>in class </a:t>
            </a:r>
            <a:r>
              <a:rPr lang="en-US" sz="2400" dirty="0" smtClean="0"/>
              <a:t>(</a:t>
            </a:r>
            <a:r>
              <a:rPr lang="en-US" sz="2400" dirty="0" smtClean="0"/>
              <a:t>week after Labor day)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Schedule for next few weeks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57200" y="3429000"/>
          <a:ext cx="81534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796"/>
                <a:gridCol w="1661604"/>
                <a:gridCol w="2042160"/>
                <a:gridCol w="184404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9/5,9/7,9/9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Labor</a:t>
                      </a:r>
                      <a:r>
                        <a:rPr lang="en-US" baseline="0" dirty="0" smtClean="0"/>
                        <a:t>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 1 lecture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AniSci</a:t>
                      </a:r>
                      <a:r>
                        <a:rPr lang="en-US" baseline="0" dirty="0" smtClean="0"/>
                        <a:t> 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Ch1</a:t>
                      </a:r>
                      <a:r>
                        <a:rPr lang="en-US" baseline="0" dirty="0" smtClean="0"/>
                        <a:t> discussion</a:t>
                      </a:r>
                    </a:p>
                    <a:p>
                      <a:r>
                        <a:rPr lang="en-US" baseline="0" dirty="0" err="1" smtClean="0"/>
                        <a:t>EHxxxx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9/12,</a:t>
                      </a:r>
                      <a:r>
                        <a:rPr lang="en-US" baseline="0" dirty="0" smtClean="0"/>
                        <a:t>9/14,9/16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0" dirty="0" smtClean="0"/>
                        <a:t> 2 lecture</a:t>
                      </a:r>
                    </a:p>
                    <a:p>
                      <a:r>
                        <a:rPr lang="en-US" baseline="0" dirty="0" err="1" smtClean="0"/>
                        <a:t>AniSci</a:t>
                      </a:r>
                      <a:r>
                        <a:rPr lang="en-US" baseline="0" dirty="0" smtClean="0"/>
                        <a:t> 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 2 discussion</a:t>
                      </a:r>
                    </a:p>
                    <a:p>
                      <a:r>
                        <a:rPr lang="en-US" dirty="0" err="1" smtClean="0"/>
                        <a:t>EHxxxx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 2 discussion</a:t>
                      </a:r>
                    </a:p>
                    <a:p>
                      <a:r>
                        <a:rPr lang="en-US" dirty="0" err="1" smtClean="0"/>
                        <a:t>EHxxxx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9/19,9/21,9/23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 2 lecture</a:t>
                      </a:r>
                    </a:p>
                    <a:p>
                      <a:r>
                        <a:rPr lang="en-US" baseline="0" dirty="0" err="1" smtClean="0"/>
                        <a:t>AniSci</a:t>
                      </a:r>
                      <a:r>
                        <a:rPr lang="en-US" baseline="0" dirty="0" smtClean="0"/>
                        <a:t> 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0" dirty="0" smtClean="0"/>
                        <a:t> 2 discussion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 I review</a:t>
                      </a:r>
                    </a:p>
                    <a:p>
                      <a:r>
                        <a:rPr lang="en-US" dirty="0" err="1" smtClean="0"/>
                        <a:t>EHxxxx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9/26,9/28,9/30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 3 lecture</a:t>
                      </a:r>
                    </a:p>
                    <a:p>
                      <a:r>
                        <a:rPr lang="en-US" baseline="0" dirty="0" err="1" smtClean="0"/>
                        <a:t>AniSci</a:t>
                      </a:r>
                      <a:r>
                        <a:rPr lang="en-US" baseline="0" dirty="0" smtClean="0"/>
                        <a:t> 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Midterm I</a:t>
                      </a:r>
                    </a:p>
                    <a:p>
                      <a:r>
                        <a:rPr lang="en-US" baseline="0" dirty="0" err="1" smtClean="0"/>
                        <a:t>AniSci</a:t>
                      </a:r>
                      <a:r>
                        <a:rPr lang="en-US" baseline="0" dirty="0" smtClean="0"/>
                        <a:t> 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 3 discussion</a:t>
                      </a:r>
                    </a:p>
                    <a:p>
                      <a:r>
                        <a:rPr lang="en-US" dirty="0" err="1" smtClean="0"/>
                        <a:t>EHxxxx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2106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uman_comput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3138" y="381000"/>
            <a:ext cx="436086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766px-Human_computers_-_Dryde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43200"/>
            <a:ext cx="4648200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eniac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438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_276762_matchbox300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2133600"/>
            <a:ext cx="49022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amd_barcelona_di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24200" y="1143000"/>
            <a:ext cx="561816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itle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4191000" cy="1554163"/>
          </a:xfrm>
        </p:spPr>
        <p:txBody>
          <a:bodyPr/>
          <a:lstStyle/>
          <a:p>
            <a:pPr eaLnBrk="1" hangingPunct="1"/>
            <a:r>
              <a:rPr lang="en-US" smtClean="0"/>
              <a:t>What is a Computer?</a:t>
            </a:r>
          </a:p>
        </p:txBody>
      </p:sp>
    </p:spTree>
    <p:custDataLst>
      <p:tags r:id="rId1"/>
    </p:custDataLst>
  </p:cSld>
  <p:clrMapOvr>
    <a:masterClrMapping/>
  </p:clrMapOvr>
  <p:transition advTm="525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Computers!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Engineers and scientists of all disciplines rely on computers for many aspects of their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Not just word processing, spreadsheets, CAD,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Computational methods, data mining, analysis/synthesis are fundamental to advances in many fields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Many of the advanced techniques used in today’s microprocessors were invented right here at UW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Some of the most renowned computer design researchers in the world are on our faculty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There is a near-100% likelihood that a Wisconsin graduate helped design the computer or processor that you own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  <p:custDataLst>
      <p:tags r:id="rId1"/>
    </p:custDataLst>
  </p:cSld>
  <p:clrMapOvr>
    <a:masterClrMapping/>
  </p:clrMapOvr>
  <p:transition advTm="11070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mtClean="0"/>
              <a:t>1987 vs. 2010</a:t>
            </a:r>
          </a:p>
        </p:txBody>
      </p:sp>
      <p:pic>
        <p:nvPicPr>
          <p:cNvPr id="5123" name="Picture 2" descr="pca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914400"/>
            <a:ext cx="27813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" y="2895600"/>
          <a:ext cx="8077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352800"/>
                <a:gridCol w="3124200"/>
              </a:tblGrid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IBM PC/AT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Motorola</a:t>
                      </a:r>
                      <a:r>
                        <a:rPr lang="en-US" baseline="0" dirty="0" smtClean="0"/>
                        <a:t> Droid X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$199 (w/contract)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Form</a:t>
                      </a:r>
                      <a:r>
                        <a:rPr lang="en-US" baseline="0" dirty="0" smtClean="0"/>
                        <a:t>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½</a:t>
                      </a:r>
                      <a:r>
                        <a:rPr lang="en-US" baseline="0" dirty="0" smtClean="0"/>
                        <a:t> desktop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Pocket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MHz 80286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1GHz</a:t>
                      </a:r>
                      <a:r>
                        <a:rPr lang="en-US" baseline="0" dirty="0" smtClean="0"/>
                        <a:t> TI OMAP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512MB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20MB hard disk, 1.2MB floppy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8+ GB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Display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80x25 monochrome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480x854 pixel color</a:t>
                      </a:r>
                      <a:endParaRPr lang="en-US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Peripherals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Camera, phone, web</a:t>
                      </a:r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 baud dialup</a:t>
                      </a:r>
                      <a:r>
                        <a:rPr lang="en-US" baseline="0" dirty="0" smtClean="0"/>
                        <a:t> modem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3G, </a:t>
                      </a:r>
                      <a:r>
                        <a:rPr lang="en-US" dirty="0" err="1" smtClean="0"/>
                        <a:t>WiFi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70" name="Picture 5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57200"/>
            <a:ext cx="12192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4175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$10 base; 60% growth</a:t>
            </a:r>
          </a:p>
        </p:txBody>
      </p:sp>
      <p:graphicFrame>
        <p:nvGraphicFramePr>
          <p:cNvPr id="55343" name="Group 47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" y="1524000"/>
          <a:ext cx="7924800" cy="3583623"/>
        </p:xfrm>
        <a:graphic>
          <a:graphicData uri="http://schemas.openxmlformats.org/drawingml/2006/table">
            <a:tbl>
              <a:tblPr/>
              <a:tblGrid>
                <a:gridCol w="914400"/>
                <a:gridCol w="2057400"/>
                <a:gridCol w="4953000"/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Still live at home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$18K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Buy 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$193K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Buy median  house in Madison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$223M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Need fundamentally new ways to spend money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$2.5T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Replace US Federal Government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8219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Growth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0850" cy="2681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Unmatched by any other industry 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[John Crawford, Intel]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0000"/>
                </a:solidFill>
              </a:rPr>
              <a:t>Doubling every 18 months (1982-1996): 800x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Cars travel at 44,000 mph and get 16,000 mpg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Air travel: LA to NY in 22 seconds (MACH 800)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Wheat yield: 80,000 bushels per acre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57200" y="4419600"/>
            <a:ext cx="807085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FF0000"/>
                </a:solidFill>
              </a:rPr>
              <a:t>Doubling every 24 months (1971-1996): 9,000x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/>
              <a:t>Cars travel at 600,000 mph, get 150,000 mpg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/>
              <a:t>Air travel: LA to NY in 2 seconds (MACH 9,000)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/>
              <a:t>Wheat yield: 900,000 bushels per acre</a:t>
            </a:r>
          </a:p>
        </p:txBody>
      </p:sp>
    </p:spTree>
    <p:custDataLst>
      <p:tags r:id="rId1"/>
    </p:custDataLst>
  </p:cSld>
  <p:clrMapOvr>
    <a:masterClrMapping/>
  </p:clrMapOvr>
  <p:transition advTm="720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Course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This course will: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Help you understand the significance and pervasiveness of computers in today’s society and economy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Teach you how computers really operate and how they are designed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Introduce you to concepts that students in the Computer Engineering and Computer Science degree programs learn in depth over four years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Prepare and motivate you for study in these degree programs (CMPE, EE, CS)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Counts towards GCR introduction to engineering requirement </a:t>
            </a:r>
          </a:p>
        </p:txBody>
      </p:sp>
    </p:spTree>
    <p:custDataLst>
      <p:tags r:id="rId1"/>
    </p:custDataLst>
  </p:cSld>
  <p:clrMapOvr>
    <a:masterClrMapping/>
  </p:clrMapOvr>
  <p:transition advTm="9916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Course Outline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00200"/>
            <a:ext cx="80010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Prerequisite</a:t>
            </a:r>
            <a:r>
              <a:rPr lang="en-US" sz="2800" smtClean="0"/>
              <a:t> – none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Major topics in course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Introduction to computers and computing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Information representation and manipulation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Logic elements and combinational Logic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Sequential Logic and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Simple computer organization, design and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Machine language and instruction set architecture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Assembly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Programming constructs</a:t>
            </a:r>
          </a:p>
        </p:txBody>
      </p:sp>
    </p:spTree>
    <p:custDataLst>
      <p:tags r:id="rId1"/>
    </p:custDataLst>
  </p:cSld>
  <p:clrMapOvr>
    <a:masterClrMapping/>
  </p:clrMapOvr>
  <p:transition advTm="6336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Weekly Structure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b="1" dirty="0" smtClean="0"/>
              <a:t>Monday lecture </a:t>
            </a:r>
            <a:r>
              <a:rPr lang="en-US" sz="2800" b="1" dirty="0" err="1" smtClean="0"/>
              <a:t>Ani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Sci</a:t>
            </a:r>
            <a:r>
              <a:rPr lang="en-US" sz="2800" b="1" dirty="0" smtClean="0"/>
              <a:t> 212</a:t>
            </a:r>
            <a:endParaRPr lang="en-US" sz="2800" b="1" dirty="0" smtClean="0"/>
          </a:p>
          <a:p>
            <a:pPr lvl="1"/>
            <a:r>
              <a:rPr lang="en-US" sz="2400" dirty="0" smtClean="0"/>
              <a:t>Prepare by reading text beforehand</a:t>
            </a:r>
          </a:p>
          <a:p>
            <a:r>
              <a:rPr lang="en-US" sz="2800" b="1" dirty="0" smtClean="0"/>
              <a:t>On your own</a:t>
            </a:r>
          </a:p>
          <a:p>
            <a:pPr lvl="1"/>
            <a:r>
              <a:rPr lang="en-US" sz="2400" dirty="0" smtClean="0"/>
              <a:t>Watch online lecture + examples</a:t>
            </a:r>
          </a:p>
          <a:p>
            <a:r>
              <a:rPr lang="en-US" sz="2800" b="1" dirty="0" smtClean="0"/>
              <a:t>Wed discussion</a:t>
            </a:r>
          </a:p>
          <a:p>
            <a:pPr lvl="1"/>
            <a:r>
              <a:rPr lang="en-US" sz="2400" dirty="0" smtClean="0"/>
              <a:t>Individual &amp; team quiz</a:t>
            </a:r>
          </a:p>
          <a:p>
            <a:pPr lvl="1"/>
            <a:r>
              <a:rPr lang="en-US" sz="2400" dirty="0" smtClean="0"/>
              <a:t>Review</a:t>
            </a:r>
          </a:p>
          <a:p>
            <a:r>
              <a:rPr lang="en-US" sz="2800" b="1" dirty="0" smtClean="0"/>
              <a:t>Fri discussion</a:t>
            </a:r>
          </a:p>
          <a:p>
            <a:pPr lvl="1"/>
            <a:r>
              <a:rPr lang="en-US" sz="2400" dirty="0" smtClean="0"/>
              <a:t>Quiz or applied homework</a:t>
            </a:r>
          </a:p>
          <a:p>
            <a:pPr lvl="1"/>
            <a:r>
              <a:rPr lang="en-US" sz="2400" dirty="0" smtClean="0"/>
              <a:t>Review, homework help</a:t>
            </a:r>
          </a:p>
        </p:txBody>
      </p:sp>
    </p:spTree>
    <p:custDataLst>
      <p:tags r:id="rId1"/>
    </p:custDataLst>
  </p:cSld>
  <p:clrMapOvr>
    <a:masterClrMapping/>
  </p:clrMapOvr>
  <p:transition advTm="76101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property id=&quot;20141&quot; value=&quot;ch00_inclass_introduction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潨䘌຿燔ງᝠ&quot;/&gt;&lt;property id=&quot;20181&quot; value=&quot;1&quot;/&gt;&lt;property id=&quot;20182&quot; value=&quot;0&quot;/&gt;&lt;property id=&quot;20183&quot; value=&quot;1&quot;/&gt;&lt;property id=&quot;20184&quot; value=&quot;7&quot;/&gt;&lt;property id=&quot;20193&quot; value=&quot;-1&quot;/&gt;&lt;property id=&quot;20224&quot; value=&quot;C:\Users\mikko\Documents\My Adobe Presentations\ch00_inclass_introduction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roduction to Computer Engineering&amp;quot;&quot;/&gt;&lt;property id=&quot;20303&quot; value=&quot;-1&quot;/&gt;&lt;property id=&quot;20307&quot; value=&quot;293&quot;/&gt;&lt;property id=&quot;20309&quot; value=&quot;-1&quot;/&gt;&lt;/object&gt;&lt;object type=&quot;3&quot; unique_id=&quot;10005&quot;&gt;&lt;property id=&quot;20148&quot; value=&quot;5&quot;/&gt;&lt;property id=&quot;20300&quot; value=&quot;Slide 2 - &amp;quot;What is a Computer?&amp;quot;&quot;/&gt;&lt;property id=&quot;20303&quot; value=&quot;-1&quot;/&gt;&lt;property id=&quot;20307&quot; value=&quot;287&quot;/&gt;&lt;property id=&quot;20309&quot; value=&quot;-1&quot;/&gt;&lt;/object&gt;&lt;object type=&quot;3&quot; unique_id=&quot;10006&quot;&gt;&lt;property id=&quot;20148&quot; value=&quot;5&quot;/&gt;&lt;property id=&quot;20300&quot; value=&quot;Slide 3 - &amp;quot;Computers!&amp;quot;&quot;/&gt;&lt;property id=&quot;20303&quot; value=&quot;-1&quot;/&gt;&lt;property id=&quot;20307&quot; value=&quot;275&quot;/&gt;&lt;property id=&quot;20309&quot; value=&quot;-1&quot;/&gt;&lt;/object&gt;&lt;object type=&quot;3&quot; unique_id=&quot;10007&quot;&gt;&lt;property id=&quot;20148&quot; value=&quot;5&quot;/&gt;&lt;property id=&quot;20300&quot; value=&quot;Slide 4 - &amp;quot;1987 vs. 2010&amp;quot;&quot;/&gt;&lt;property id=&quot;20303&quot; value=&quot;-1&quot;/&gt;&lt;property id=&quot;20307&quot; value=&quot;295&quot;/&gt;&lt;property id=&quot;20309&quot; value=&quot;-1&quot;/&gt;&lt;/object&gt;&lt;object type=&quot;3&quot; unique_id=&quot;10008&quot;&gt;&lt;property id=&quot;20148&quot; value=&quot;5&quot;/&gt;&lt;property id=&quot;20300&quot; value=&quot;Slide 5 - &amp;quot;$10 base; 60% growth&amp;quot;&quot;/&gt;&lt;property id=&quot;20303&quot; value=&quot;-1&quot;/&gt;&lt;property id=&quot;20307&quot; value=&quot;289&quot;/&gt;&lt;property id=&quot;20309&quot; value=&quot;-1&quot;/&gt;&lt;/object&gt;&lt;object type=&quot;3&quot; unique_id=&quot;10009&quot;&gt;&lt;property id=&quot;20148&quot; value=&quot;5&quot;/&gt;&lt;property id=&quot;20300&quot; value=&quot;Slide 6 - &amp;quot;Performance Growth&amp;quot;&quot;/&gt;&lt;property id=&quot;20303&quot; value=&quot;-1&quot;/&gt;&lt;property id=&quot;20307&quot; value=&quot;276&quot;/&gt;&lt;property id=&quot;20309&quot; value=&quot;-1&quot;/&gt;&lt;/object&gt;&lt;object type=&quot;3&quot; unique_id=&quot;10010&quot;&gt;&lt;property id=&quot;20148&quot; value=&quot;5&quot;/&gt;&lt;property id=&quot;20300&quot; value=&quot;Slide 7 - &amp;quot;This Course&amp;quot;&quot;/&gt;&lt;property id=&quot;20303&quot; value=&quot;-1&quot;/&gt;&lt;property id=&quot;20307&quot; value=&quot;285&quot;/&gt;&lt;property id=&quot;20309&quot; value=&quot;-1&quot;/&gt;&lt;/object&gt;&lt;object type=&quot;3&quot; unique_id=&quot;10011&quot;&gt;&lt;property id=&quot;20148&quot; value=&quot;5&quot;/&gt;&lt;property id=&quot;20300&quot; value=&quot;Slide 10 - &amp;quot;Web Page &amp;amp; Syllabus&amp;quot;&quot;/&gt;&lt;property id=&quot;20303&quot; value=&quot;-1&quot;/&gt;&lt;property id=&quot;20307&quot; value=&quot;290&quot;/&gt;&lt;property id=&quot;20309&quot; value=&quot;-1&quot;/&gt;&lt;/object&gt;&lt;object type=&quot;3&quot; unique_id=&quot;10012&quot;&gt;&lt;property id=&quot;20148&quot; value=&quot;5&quot;/&gt;&lt;property id=&quot;20300&quot; value=&quot;Slide 8 - &amp;quot;Course Outline&amp;quot;&quot;/&gt;&lt;property id=&quot;20303&quot; value=&quot;-1&quot;/&gt;&lt;property id=&quot;20307&quot; value=&quot;291&quot;/&gt;&lt;property id=&quot;20309&quot; value=&quot;-1&quot;/&gt;&lt;/object&gt;&lt;object type=&quot;3&quot; unique_id=&quot;10013&quot;&gt;&lt;property id=&quot;20148&quot; value=&quot;5&quot;/&gt;&lt;property id=&quot;20300&quot; value=&quot;Slide 11 - &amp;quot;Reminders/Advice&amp;quot;&quot;/&gt;&lt;property id=&quot;20303&quot; value=&quot;-1&quot;/&gt;&lt;property id=&quot;20307&quot; value=&quot;292&quot;/&gt;&lt;property id=&quot;20309&quot; value=&quot;-1&quot;/&gt;&lt;/object&gt;&lt;object type=&quot;3&quot; unique_id=&quot;10014&quot;&gt;&lt;property id=&quot;20148&quot; value=&quot;5&quot;/&gt;&lt;property id=&quot;20300&quot; value=&quot;Slide 12 - &amp;quot;Technology&amp;quot;&quot;/&gt;&lt;property id=&quot;20303&quot; value=&quot;-1&quot;/&gt;&lt;property id=&quot;20307&quot; value=&quot;277&quot;/&gt;&lt;property id=&quot;20309&quot; value=&quot;-1&quot;/&gt;&lt;/object&gt;&lt;object type=&quot;3&quot; unique_id=&quot;10015&quot;&gt;&lt;property id=&quot;20148&quot; value=&quot;5&quot;/&gt;&lt;property id=&quot;20300&quot; value=&quot;Slide 14 - &amp;quot;Applications&amp;quot;&quot;/&gt;&lt;property id=&quot;20303&quot; value=&quot;-1&quot;/&gt;&lt;property id=&quot;20307&quot; value=&quot;278&quot;/&gt;&lt;property id=&quot;20309&quot; value=&quot;-1&quot;/&gt;&lt;/object&gt;&lt;object type=&quot;3&quot; unique_id=&quot;10016&quot;&gt;&lt;property id=&quot;20148&quot; value=&quot;5&quot;/&gt;&lt;property id=&quot;20300&quot; value=&quot;Slide 13 - &amp;quot;Some History&amp;quot;&quot;/&gt;&lt;property id=&quot;20303&quot; value=&quot;-1&quot;/&gt;&lt;property id=&quot;20307&quot; value=&quot;279&quot;/&gt;&lt;property id=&quot;20309&quot; value=&quot;-1&quot;/&gt;&lt;/object&gt;&lt;object type=&quot;3&quot; unique_id=&quot;10017&quot;&gt;&lt;property id=&quot;20148&quot; value=&quot;5&quot;/&gt;&lt;property id=&quot;20300&quot; value=&quot;Slide 15 - &amp;quot;Abstraction and Complexity &amp;quot;&quot;/&gt;&lt;property id=&quot;20303&quot; value=&quot;-1&quot;/&gt;&lt;property id=&quot;20307&quot; value=&quot;294&quot;/&gt;&lt;property id=&quot;20309&quot; value=&quot;-1&quot;/&gt;&lt;/object&gt;&lt;object type=&quot;3&quot; unique_id=&quot;10018&quot;&gt;&lt;property id=&quot;20148&quot; value=&quot;5&quot;/&gt;&lt;property id=&quot;20300&quot; value=&quot;Slide 16 - &amp;quot;Programmable Computers&amp;quot;&quot;/&gt;&lt;property id=&quot;20303&quot; value=&quot;-1&quot;/&gt;&lt;property id=&quot;20307&quot; value=&quot;286&quot;/&gt;&lt;property id=&quot;20309&quot; value=&quot;-1&quot;/&gt;&lt;/object&gt;&lt;object type=&quot;3&quot; unique_id=&quot;10019&quot;&gt;&lt;property id=&quot;20148&quot; value=&quot;5&quot;/&gt;&lt;property id=&quot;20300&quot; value=&quot;Slide 17 - &amp;quot;Additional Information&amp;quot;&quot;/&gt;&lt;property id=&quot;20303&quot; value=&quot;-1&quot;/&gt;&lt;property id=&quot;20307&quot; value=&quot;297&quot;/&gt;&lt;property id=&quot;20309&quot; value=&quot;-1&quot;/&gt;&lt;/object&gt;&lt;object type=&quot;3&quot; unique_id=&quot;10254&quot;&gt;&lt;property id=&quot;20148&quot; value=&quot;5&quot;/&gt;&lt;property id=&quot;20300&quot; value=&quot;Slide 18 - &amp;quot;Wrapping Up&amp;quot;&quot;/&gt;&lt;property id=&quot;20303&quot; value=&quot;-1&quot;/&gt;&lt;property id=&quot;20307&quot; value=&quot;298&quot;/&gt;&lt;property id=&quot;20309&quot; value=&quot;-1&quot;/&gt;&lt;/object&gt;&lt;object type=&quot;3&quot; unique_id=&quot;10331&quot;&gt;&lt;property id=&quot;20148&quot; value=&quot;5&quot;/&gt;&lt;property id=&quot;20300&quot; value=&quot;Slide 9 - &amp;quot;Typical Weekly Structure&amp;quot;&quot;/&gt;&lt;property id=&quot;20303&quot; value=&quot;-1&quot;/&gt;&lt;property id=&quot;20307&quot; value=&quot;299&quot;/&gt;&lt;property id=&quot;20309&quot; value=&quot;-1&quot;/&gt;&lt;/object&gt;&lt;/object&gt;&lt;object type=&quot;10&quot; unique_id=&quot;10332&quot;&gt;&lt;object type=&quot;11&quot; unique_id=&quot;10333&quot;&gt;&lt;property id=&quot;20180&quot; value=&quot;1潨䘌຿燔ງᝠ&quot;/&gt;&lt;property id=&quot;20181&quot; value=&quot;1&quot;/&gt;&lt;property id=&quot;20182&quot; value=&quot;0&quot;/&gt;&lt;property id=&quot;20183&quot; value=&quot;1&quot;/&gt;&lt;/object&gt;&lt;object type=&quot;12&quot; unique_id=&quot;10335&quot;&gt;&lt;/object&gt;&lt;/object&gt;&lt;object type=&quot;4&quot; unique_id=&quot;10334&quot;&gt;&lt;/object&gt;&lt;/object&gt;&lt;/database&gt;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JPGxhbmd1YWdlIGlkPSJ0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F5dCAlbi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sSwcnRpYmF0Ii8+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+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+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+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+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+DQoJCTx1aXRleHQgbmFtZT0iTVVURSIgdmFsdWU9IlNlc3NpeiIvPg0KCQk8dWl0ZXh0IG5hbWU9IkRPQ1dSQVBfVElUTEUiIHZhbHVlPSJQcmVzZW50ZXIgRG9zeWEgRWtpIi8+DQoJCTx1aXRleHQgbmFtZT0iRE9DV1JBUF9NU0ciIHZhbHVlPSJCaWxnaXNheWFyxLFtYSBLYXlkZXQiLz4NCgkJPHVpdGV4dCBuYW1lPSJET0NXUkFQX1BST01QVCIgdmFsdWU9IsSwbmRpcm1layBpw6dpbiBUxLFrbGF0xLFuIi8+DQoJPC9sYW5ndWFnZT4NCgk8bGFuZ3VhZ2UgaWQ9InJ1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+Ii8+DQoJCTx1aXRleHQgbmFtZT0iU0NSVUJCQVJTVEFUVVNfUExBWUlORyIgdmFsdWU9ItCS0L7RgdC/0YDQvtC40LfQstC10LTQtdC90LjQtSIvPg0KCQk8dWl0ZXh0IG5hbWU9IlNDUlVCQkFSU1RBVFVTX05PQVVESU8iIHZhbHVlPSLQndC10YIg0LDRg9C00LjQviIvPg0KCQk8dWl0ZXh0IG5hbWU9IlNDUlVCQkFSU1RBVFVTX1ZJRFBMQVlJTkciIHZhbHVlPSLQktC+0YHQv9GA0L7QuNC30LLQtdC00LXQvdC40LUg0LLQuNC00LXQviIvPg0KCQk8dWl0ZXh0IG5hbWU9IlNDUlVCQkFSU1RBVFVTX0xPQURJTkciIHZhbHVlPSLQl9Cw0LPRgNGD0LfQutCwIi8+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+0L/RgNC+0YHQsCIvPg0KCQk8IS0tIHN1YnN0aXR1dGlvbjogJW0gPT0gbWludXRlcyByZW1haW5pbmcgLS0+DQoJCTwhLS0gc3Vic3RpdHV0aW9uOiAlcyA9PSBzZWNvbmRzIHJlbWFpbmluZyAtLT4NCgkJPHVpdGV4dCBuYW1lPSJFTEFQU0VEIiB2YWx1ZT0i0J7RgdGC0LDQu9C+0YHRjCAlbSDQvNC40L0uICVzINGBIi8+DQoJCTx1aXRleHQgbmFtZT0iTk9URk9VTkQiIHZhbHVlPSLQndC40YfQtdCz0L4g0L3QtSDQvdCw0LnQtNC10L3QviIvPg0KCQk8dWl0ZXh0IG5hbWU9IkFUVEFDSE1FTlRTIiB2YWx1ZT0i0JLQu9C+0LbQtdC90LjRjyIvPg0KCQk8IS0tIHN1YnN0aXR1dGlvbjogJXAgPT0gY3VycmVudCBzcGVha2VyJ3MgdGl0bGUgLS0+DQoJCTx1aXRleHQgbmFtZT0iQklPV0lOX1RJVExFIiB2YWx1ZT0i0JHQuNC+0LPRgNCw0YTQuNGPOiAlcCIvPg0KCQk8dWl0ZXh0IG5hbWU9IkJJT0JUTl9USVRMRSIgdmFsdWU9ItCR0LjQvtCz0YDQsNGE0LjRjyIvPg0KCQk8dWl0ZXh0IG5hbWU9IkRJVklERVJCVE5fVElUTEUiIHZhbHVlPSJ8Ii8+DQoJCTx1aXRleHQgbmFtZT0iQ09OVEFDVEJUTl9USVRMRSIgdmFsdWU9ItCa0L7QvdGC0LDQutGCIi8+DQoJCTx1aXRleHQgbmFtZT0iVEFCX1FVSVoiIHZhbHVlPSLQntC/0YDQvtGBIi8+DQoJCTx1aXRleHQgbmFtZT0iVEFCX09VVExJTkUiIHZhbHVlPSLQodGF0LXQvNCwIi8+DQoJCTx1aXRleHQgbmFtZT0iVEFCX1RIVU1CIiB2YWx1ZT0i0JHQtdCz0YPQvdC+0LoiLz4NCgkJPHVpdGV4dCBuYW1lPSJUQUJfTk9URVMiIHZhbHVlPSLQl9Cw0LzQtdGC0LrQuCIvPg0KCQk8dWl0ZXh0IG5hbWU9IlRBQl9TRUFSQ0giIHZhbHVlPSLQn9C+0LjRgdC6Ii8+DQoJCTx1aXRleHQgbmFtZT0iU0xJREVfSEVBRElORyIgdmFsdWU9ItCX0LDQs9C+0LvQvtCy0L7QuiDRgdC70LDQudC00LAiLz4NCgkJPHVpdGV4dCBuYW1lPSJEVVJBVElPTl9IRUFESU5HIiB2YWx1ZT0i0JTQu9C40YIt0YHRgtGMIi8+DQoJCTx1aXRleHQgbmFtZT0iU0VBUkNIX0hFQURJTkciIHZhbHVlPSLQn9C+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+DQoJCTwhLS1xdWl6IHBvZCBhbmQgbWVzc2FnZSBib3ggdGV4dHMtLT4NCgkJPHVpdGV4dCBuYW1lPSJRVUlaUE9EX1FVSVpfQVRURU1QVCIgdmFsdWU9ItCf0L7Qv9GL0YLQutCwINC/0YDQvtC50YLQuCDQvtC/0YDQvtGBOiIvPg0KCQk8dWl0ZXh0IG5hbWU9IlFVSVpQT0RfUVVJWl9BVFRFTVBUX1ZBTFVFIiB2YWx1ZT0iJW4g0LjQtyAldCIvPg0KCQk8dWl0ZXh0IG5hbWU9IlFVSVpQT0RfUVVJWl9TQ09SRSIgdmFsdWU9ItCd0LDQsdGA0LDQvdC+INCx0LDQu9C70L7QsjoiLz4NCgkJPHVpdGV4dCBuYW1lPSJRVUlaUE9EX1FVSVpfUEFTU1NDT1JFIiB2YWx1ZT0i0J/RgNC+0YXQvtC00L3QvtC5INGA0LXQt9GD0LvRjNGC0LDRgjoiLz4NCgkJPHVpdGV4dCBuYW1lPSJRVUlaUE9EX1FVSVpfTUFYU0NPUkUiIHZhbHVlPSLQnNCw0LrRgdC40LzQsNC70YzQvdGL0Lkg0YDQtdC30YPQu9GM0YLQsNGCOiIvPg0KCQk8dWl0ZXh0IG5hbWU9IlFVSVpQT0RfUVVFU0FUTVBUX1NUUiIgdmFsdWU9ItCf0L7Qv9GL0YLQutCwOiAlbiDQuNC3ICV0Ii8+DQoJCTx1aXRleHQgbmFtZT0iUVVJWlBPRF9RVUVTVFlQRV9TVFIiIHZhbHVlPSLQotC40L86ICVzIi8+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+0LvRjNGI0L7QtSDRh9C40YHQu9C+Ii8+DQoJCTx1aXRleHQgbmFtZT0iV0FSTklOR01TR19ZRVNTVFJJTkciIHZhbHVlPSLQlNCwIi8+DQoJCTx1aXRleHQgbmFtZT0iV0FSTklOR01TR19OT1NUUklORyIgdmFsdWU9ItCd0LXRgiIvPg0KCQk8dWl0ZXh0IG5hbWU9IldBUk5JTkdNU0dfVElUTEVTVFJJTkciIHZhbHVlPSLQn9GA0LXQtNGD0L/RgNC10LbQtNC10L3QuNC1INC+INC90LDQstC40LPQsNGG0LjQuCDQsiDQvtC/0YDQvtGB0LUiLz4NCgkJPHVpdGV4dCBuYW1lPSJXQVJOSU5HTVNHX01TR1NUUklORyIgdmFsdWU9ItCSINC+0L/RgNC+0YHQtSDQvtGB0YLQsNC70LjRgdGMINC90LXQvtGC0LLQtdGH0LXQvdC90YvQtSDQstC+0L/RgNC+0YHRiy7QndCw0LbQsNGC0LjQtSDQutC90L7Qv9C60LggJnF1b3Q70JTQsCZxdW90OyDQv9GA0LjQstC10LTQtdGCINC6INC30LDQutGA0YvRgtC40Y4g0L7Qv9GA0L7RgdCwLiDQndCw0LbQsNGC0LjQtSDQutC90L7Qv9C60LggJnF1b3Q70J3QtdGCJnF1b3Q7INC/0YDQvtC00L7Qu9C20LjRgiDQvtC/0YDQvtGBLiIvPg0KCQk8dWl0ZXh0IG5hbWU9IklORk9STUFUSU9OX0gyNjRfRkxBU0hQTEFZRVIiIHZhbHVlPSLQotC10LrRg9GJ0LDRjyDQstC10YDRgdC40Y8g0L/RgNC+0LjQs9GA0YvQstCw0YLQtdC70Y8gRmxhc2ggUGxheWVyLCDRg9GB0YLQsNC90L7QstC70LXQvdC90LDRjyDQvdCwINGN0YLQvtC8INC60L7QvNC/0YzRjtGC0LXRgNC1LCDQvdC1INC/0L7QtNC00LXRgNC20LjQstCw0LXRgiDRjdGC0L4g0LLQuNC00LXQvi4g0KnQtdC70LrQvdC40YLQtSDQsiDQvtCx0LvQsNGB0YLQuCDQstC40LTQtdC+LCDRh9GC0L7QsdGLINC30LDQs9GA0YPQt9C40YLRjCDQv9C+0YHQu9C10LTQvdGO0Y4g0LLQtdGA0YHQuNGOINC/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/QvtC60LDQt9GL0LLQsNGC0Ywg0LLRgNC10LfQutGDINGD0YfQsNGB0YLQvdC40LrQsNC8Ii8+DQoJCTx1aXRleHQgbmFtZT0iTVVURSIgdmFsdWU9ItCe0YLQutC70Y7Rh9C40YLRjCDQt9Cy0YPQuiIvPg0KCQk8dWl0ZXh0IG5hbWU9IkRPQ1dSQVBfVElUTEUiIHZhbHVlPSLQktC70L7QttC10L3QuNC1INCyINGE0LDQudC7IEFkb2JlIFByZXNlbnRlciIvPg0KCQk8dWl0ZXh0IG5hbWU9IkRPQ1dSQVBfTVNHIiB2YWx1ZT0i0KHQvtGF0YDQsNC90LjRgtGMINCyINC/0LDQv9C60YMgJnF1b3Q70JzQvtC5INC60L7QvNC/0YzRjtGC0LXRgCZxdW90OyIvPg0KCQk8dWl0ZXh0IG5hbWU9IkRPQ1dSQVBfUFJPTVBUIiB2YWx1ZT0i0KnQtdC70LrQvdGD0YLRjCDQtNC70Y8g0LfQsNCz0YDRg9C30LrQuCIvPg0KCTwvbGFuZ3VhZ2U+DQo8L2NvbmZpZ3VyYXRpb24+DQo=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7.wav"/>
  <p:tag name="PPSNARRATION" val="7,1889254005,C:\mikko\classes\252\slides\f2010\ch00_inclass_introduction_pptx\Media.ppc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8.wav"/>
  <p:tag name="PPSNARRATION" val="8,1889254005,C:\mikko\classes\252\slides\f2010\ch00_inclass_introduction_pptx\Media.ppc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9.wav"/>
  <p:tag name="PPSNARRATION" val="9,1889254005,C:\mikko\classes\252\slides\f2010\ch00_inclass_introduction_pptx\Media.ppc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0.wav"/>
  <p:tag name="PPSNARRATION" val="10,1889254005,C:\mikko\classes\252\slides\f2010\ch00_inclass_introduction_pptx\Media.ppc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1.wav"/>
  <p:tag name="PPSNARRATION" val="11,1889254005,C:\mikko\classes\252\slides\f2010\ch00_inclass_introduction_pptx\Media.ppcx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2.wav"/>
  <p:tag name="PPSNARRATION" val="12,1889254005,C:\mikko\classes\252\slides\f2010\ch00_inclass_introduction_pptx\Media.ppcx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3.wav"/>
  <p:tag name="PPSNARRATION" val="13,1889254005,C:\mikko\classes\252\slides\f2010\ch00_inclass_introduction_pptx\Media.ppcx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2D1651A7-6C6F-4159-B9C8-238CF713A364}&quot;/&gt;&lt;filename val=&quot;C:\Users\mikko\Documents\My Adobe Presentations\ch00_inclass_introduction\data\asimages\{2D1651A7-6C6F-4159-B9C8-238CF713A364}.png&quot;/&gt;&lt;hasEffects val=&quot;0&quot;/&gt;&lt;left val=&quot;51&quot;/&gt;&lt;top val=&quot;111&quot;/&gt;&lt;width val=&quot;643.08&quot;/&gt;&lt;height val=&quot;415.08&quot;/&gt;&lt;/ThreeDShape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4.wav"/>
  <p:tag name="PPSNARRATION" val="14,1889254005,C:\mikko\classes\252\slides\f2010\ch00_inclass_introduction_pptx\Media.ppc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8.3|9.8|24.9|14.9"/>
  <p:tag name="PPSNARRATIONPROPS" val="C:\Users\mikko\Desktop\mikko\classes\252\slides\f2010\pptsld15.wav"/>
  <p:tag name="PPSNARRATION" val="15,1889254005,C:\mikko\classes\252\slides\f2010\ch00_inclass_introduction_pptx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.wav"/>
  <p:tag name="PPSNARRATION" val="1,1889254005,C:\mikko\classes\252\slides\f2010\ch00_inclass_introduction_pptx\Media.ppcx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6.wav"/>
  <p:tag name="PPSNARRATION" val="16,1889254005,C:\mikko\classes\252\slides\f2010\ch00_inclass_introduction_pptx\Media.ppcx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7.wav"/>
  <p:tag name="PPSNARRATION" val="17,1889254005,C:\mikko\classes\252\slides\f2010\ch00_inclass_introduction_pptx\Media.ppc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8.wav"/>
  <p:tag name="PPSNARRATION" val="18,1889254005,C:\mikko\classes\252\slides\f2010\ch00_inclass_introduction_pptx\Media.ppcx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AA6FA37-B166-451C-8EF1-9413797CFE3F}&quot;/&gt;&lt;filename val=&quot;C:\Users\mikko\Documents\My Adobe Presentations\ch00_inclass_introduction\data\asimages\{DAA6FA37-B166-451C-8EF1-9413797CFE3F}.png&quot;/&gt;&lt;hasEffects val=&quot;0&quot;/&gt;&lt;left val=&quot;27&quot;/&gt;&lt;top val=&quot;261&quot;/&gt;&lt;width val=&quot;661.08&quot;/&gt;&lt;height val=&quot;250.08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5|12.1|10.9|6.9"/>
  <p:tag name="PPSNARRATIONPROPS" val="C:\Users\mikko\Desktop\mikko\classes\252\slides\f2010\pptsld2.wav"/>
  <p:tag name="PPSNARRATION" val="2,1889254005,C:\mikko\classes\252\slides\f2010\ch00_inclass_introduction_pptx\Media.ppc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3.wav"/>
  <p:tag name="PPSNARRATION" val="3,1889254005,C:\mikko\classes\252\slides\f2010\ch00_inclass_introduction_pptx\Media.ppc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4.wav"/>
  <p:tag name="PPSNARRATION" val="4,1889254005,C:\mikko\classes\252\slides\f2010\ch00_inclass_introduction_pptx\Media.ppc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46E11AE-FDA4-4F95-8023-91B5CABD0365}&quot;/&gt;&lt;filename val=&quot;C:\Users\mikko\Documents\My Adobe Presentations\ch00_inclass_introduction\data\asimages\{746E11AE-FDA4-4F95-8023-91B5CABD0365}.png&quot;/&gt;&lt;hasEffects val=&quot;0&quot;/&gt;&lt;left val=&quot;51&quot;/&gt;&lt;top val=&quot;219&quot;/&gt;&lt;width val=&quot;655.08&quot;/&gt;&lt;height val=&quot;313.08&quot;/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5.wav"/>
  <p:tag name="PPSNARRATION" val="5,1889254005,C:\mikko\classes\252\slides\f2010\ch00_inclass_introduction_pptx\Media.ppc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C017CB7-286D-4256-8064-A1F170DCBF38}&quot;/&gt;&lt;filename val=&quot;C:\Users\mikko\Documents\My Adobe Presentations\ch00_inclass_introduction\data\asimages\{7C017CB7-286D-4256-8064-A1F170DCBF38}.png&quot;/&gt;&lt;hasEffects val=&quot;0&quot;/&gt;&lt;left val=&quot;51&quot;/&gt;&lt;top val=&quot;111&quot;/&gt;&lt;width val=&quot;643.08&quot;/&gt;&lt;height val=&quot;301.08&quot;/&gt;&lt;/ThreeDShape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7"/>
  <p:tag name="PPSNARRATIONPROPS" val="C:\Users\mikko\Desktop\mikko\classes\252\slides\f2010\pptsld6.wav"/>
  <p:tag name="PPSNARRATION" val="6,1889254005,C:\mikko\classes\252\slides\f2010\ch00_inclass_introducti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1022</Words>
  <Application>Microsoft Office PowerPoint</Application>
  <PresentationFormat>On-screen Show (4:3)</PresentationFormat>
  <Paragraphs>278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Introduction to Computer Engineering</vt:lpstr>
      <vt:lpstr>What is a Computer?</vt:lpstr>
      <vt:lpstr>Computers!</vt:lpstr>
      <vt:lpstr>1987 vs. 2010</vt:lpstr>
      <vt:lpstr>$10 base; 60% growth</vt:lpstr>
      <vt:lpstr>Performance Growth</vt:lpstr>
      <vt:lpstr>This Course</vt:lpstr>
      <vt:lpstr>Course Outline</vt:lpstr>
      <vt:lpstr>Typical Weekly Structure</vt:lpstr>
      <vt:lpstr>Web Page &amp; Syllabus</vt:lpstr>
      <vt:lpstr>Reminders/Advice</vt:lpstr>
      <vt:lpstr>Technology</vt:lpstr>
      <vt:lpstr>Some History</vt:lpstr>
      <vt:lpstr>Applications</vt:lpstr>
      <vt:lpstr>Abstraction and Complexity </vt:lpstr>
      <vt:lpstr>Programmable Computers</vt:lpstr>
      <vt:lpstr>Additional Information</vt:lpstr>
      <vt:lpstr>Wrapping Up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Engineering</dc:title>
  <dc:creator>Mikko H. Lipasti</dc:creator>
  <cp:lastModifiedBy>mikko</cp:lastModifiedBy>
  <cp:revision>96</cp:revision>
  <dcterms:created xsi:type="dcterms:W3CDTF">2005-10-15T15:32:52Z</dcterms:created>
  <dcterms:modified xsi:type="dcterms:W3CDTF">2011-09-01T20:48:11Z</dcterms:modified>
</cp:coreProperties>
</file>