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7.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Lst>
  <p:notesMasterIdLst>
    <p:notesMasterId r:id="rId15"/>
  </p:notesMasterIdLst>
  <p:handoutMasterIdLst>
    <p:handoutMasterId r:id="rId16"/>
  </p:handoutMasterIdLst>
  <p:sldIdLst>
    <p:sldId id="272" r:id="rId2"/>
    <p:sldId id="269" r:id="rId3"/>
    <p:sldId id="257" r:id="rId4"/>
    <p:sldId id="260" r:id="rId5"/>
    <p:sldId id="261" r:id="rId6"/>
    <p:sldId id="264" r:id="rId7"/>
    <p:sldId id="266" r:id="rId8"/>
    <p:sldId id="262" r:id="rId9"/>
    <p:sldId id="263" r:id="rId10"/>
    <p:sldId id="270" r:id="rId11"/>
    <p:sldId id="271" r:id="rId12"/>
    <p:sldId id="265" r:id="rId13"/>
    <p:sldId id="259" r:id="rId14"/>
  </p:sldIdLst>
  <p:sldSz cx="9144000" cy="6858000" type="screen4x3"/>
  <p:notesSz cx="7004050" cy="9290050"/>
  <p:custDataLst>
    <p:tags r:id="rId17"/>
  </p:custDataLst>
  <p:defaultTextStyle>
    <a:defPPr>
      <a:defRPr lang="en-US"/>
    </a:defPPr>
    <a:lvl1pPr algn="ctr" rtl="0" eaLnBrk="0" fontAlgn="base" hangingPunct="0">
      <a:spcBef>
        <a:spcPct val="0"/>
      </a:spcBef>
      <a:spcAft>
        <a:spcPct val="0"/>
      </a:spcAft>
      <a:defRPr sz="2400" kern="1200">
        <a:solidFill>
          <a:schemeClr val="tx1"/>
        </a:solidFill>
        <a:latin typeface="Arial" charset="0"/>
        <a:ea typeface="+mn-ea"/>
        <a:cs typeface="+mn-cs"/>
      </a:defRPr>
    </a:lvl1pPr>
    <a:lvl2pPr marL="457200" algn="ctr" rtl="0" eaLnBrk="0" fontAlgn="base" hangingPunct="0">
      <a:spcBef>
        <a:spcPct val="0"/>
      </a:spcBef>
      <a:spcAft>
        <a:spcPct val="0"/>
      </a:spcAft>
      <a:defRPr sz="2400" kern="1200">
        <a:solidFill>
          <a:schemeClr val="tx1"/>
        </a:solidFill>
        <a:latin typeface="Arial" charset="0"/>
        <a:ea typeface="+mn-ea"/>
        <a:cs typeface="+mn-cs"/>
      </a:defRPr>
    </a:lvl2pPr>
    <a:lvl3pPr marL="914400" algn="ctr" rtl="0" eaLnBrk="0" fontAlgn="base" hangingPunct="0">
      <a:spcBef>
        <a:spcPct val="0"/>
      </a:spcBef>
      <a:spcAft>
        <a:spcPct val="0"/>
      </a:spcAft>
      <a:defRPr sz="2400" kern="1200">
        <a:solidFill>
          <a:schemeClr val="tx1"/>
        </a:solidFill>
        <a:latin typeface="Arial" charset="0"/>
        <a:ea typeface="+mn-ea"/>
        <a:cs typeface="+mn-cs"/>
      </a:defRPr>
    </a:lvl3pPr>
    <a:lvl4pPr marL="1371600" algn="ctr" rtl="0" eaLnBrk="0" fontAlgn="base" hangingPunct="0">
      <a:spcBef>
        <a:spcPct val="0"/>
      </a:spcBef>
      <a:spcAft>
        <a:spcPct val="0"/>
      </a:spcAft>
      <a:defRPr sz="2400" kern="1200">
        <a:solidFill>
          <a:schemeClr val="tx1"/>
        </a:solidFill>
        <a:latin typeface="Arial" charset="0"/>
        <a:ea typeface="+mn-ea"/>
        <a:cs typeface="+mn-cs"/>
      </a:defRPr>
    </a:lvl4pPr>
    <a:lvl5pPr marL="1828800" algn="ctr"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CE0000"/>
    <a:srgbClr val="FF7C80"/>
    <a:srgbClr val="336699"/>
    <a:srgbClr val="6699FF"/>
    <a:srgbClr val="DDDDDD"/>
    <a:srgbClr val="EAEAEA"/>
    <a:srgbClr val="4D4D4D"/>
    <a:srgbClr val="3399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4091" autoAdjust="0"/>
  </p:normalViewPr>
  <p:slideViewPr>
    <p:cSldViewPr>
      <p:cViewPr varScale="1">
        <p:scale>
          <a:sx n="63" d="100"/>
          <a:sy n="63" d="100"/>
        </p:scale>
        <p:origin x="-684" y="-96"/>
      </p:cViewPr>
      <p:guideLst>
        <p:guide orient="horz" pos="2352"/>
        <p:guide pos="14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 y="1422"/>
      </p:cViewPr>
      <p:guideLst>
        <p:guide orient="horz" pos="2927"/>
        <p:guide pos="220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1609" tIns="45804" rIns="91609" bIns="45804" numCol="1" anchor="t" anchorCtr="0" compatLnSpc="1">
            <a:prstTxWarp prst="textNoShape">
              <a:avLst/>
            </a:prstTxWarp>
          </a:bodyPr>
          <a:lstStyle>
            <a:lvl1pPr algn="l" defTabSz="916915">
              <a:defRPr sz="1200">
                <a:latin typeface="Tahoma" charset="0"/>
              </a:defRPr>
            </a:lvl1pPr>
          </a:lstStyle>
          <a:p>
            <a:pPr>
              <a:defRPr/>
            </a:pPr>
            <a:endParaRPr lang="en-US"/>
          </a:p>
        </p:txBody>
      </p:sp>
      <p:sp>
        <p:nvSpPr>
          <p:cNvPr id="32771" name="Rectangle 3"/>
          <p:cNvSpPr>
            <a:spLocks noGrp="1" noChangeArrowheads="1"/>
          </p:cNvSpPr>
          <p:nvPr>
            <p:ph type="dt" sz="quarter" idx="1"/>
          </p:nvPr>
        </p:nvSpPr>
        <p:spPr bwMode="auto">
          <a:xfrm>
            <a:off x="3968750" y="0"/>
            <a:ext cx="3035300" cy="463550"/>
          </a:xfrm>
          <a:prstGeom prst="rect">
            <a:avLst/>
          </a:prstGeom>
          <a:noFill/>
          <a:ln w="9525">
            <a:noFill/>
            <a:miter lim="800000"/>
            <a:headEnd/>
            <a:tailEnd/>
          </a:ln>
          <a:effectLst/>
        </p:spPr>
        <p:txBody>
          <a:bodyPr vert="horz" wrap="square" lIns="91609" tIns="45804" rIns="91609" bIns="45804" numCol="1" anchor="t" anchorCtr="0" compatLnSpc="1">
            <a:prstTxWarp prst="textNoShape">
              <a:avLst/>
            </a:prstTxWarp>
          </a:bodyPr>
          <a:lstStyle>
            <a:lvl1pPr algn="r" defTabSz="916915">
              <a:defRPr sz="1200">
                <a:latin typeface="Tahoma" charset="0"/>
              </a:defRPr>
            </a:lvl1pPr>
          </a:lstStyle>
          <a:p>
            <a:pPr>
              <a:defRPr/>
            </a:pPr>
            <a:endParaRPr lang="en-US"/>
          </a:p>
        </p:txBody>
      </p:sp>
      <p:sp>
        <p:nvSpPr>
          <p:cNvPr id="32772" name="Rectangle 4"/>
          <p:cNvSpPr>
            <a:spLocks noGrp="1" noChangeArrowheads="1"/>
          </p:cNvSpPr>
          <p:nvPr>
            <p:ph type="ftr" sz="quarter" idx="2"/>
          </p:nvPr>
        </p:nvSpPr>
        <p:spPr bwMode="auto">
          <a:xfrm>
            <a:off x="0" y="8826500"/>
            <a:ext cx="3035300" cy="463550"/>
          </a:xfrm>
          <a:prstGeom prst="rect">
            <a:avLst/>
          </a:prstGeom>
          <a:noFill/>
          <a:ln w="9525">
            <a:noFill/>
            <a:miter lim="800000"/>
            <a:headEnd/>
            <a:tailEnd/>
          </a:ln>
          <a:effectLst/>
        </p:spPr>
        <p:txBody>
          <a:bodyPr vert="horz" wrap="square" lIns="91609" tIns="45804" rIns="91609" bIns="45804" numCol="1" anchor="b" anchorCtr="0" compatLnSpc="1">
            <a:prstTxWarp prst="textNoShape">
              <a:avLst/>
            </a:prstTxWarp>
          </a:bodyPr>
          <a:lstStyle>
            <a:lvl1pPr algn="l" defTabSz="916915">
              <a:defRPr sz="1200">
                <a:latin typeface="Tahoma" charset="0"/>
              </a:defRPr>
            </a:lvl1pPr>
          </a:lstStyle>
          <a:p>
            <a:pPr>
              <a:defRPr/>
            </a:pPr>
            <a:endParaRPr lang="en-US"/>
          </a:p>
        </p:txBody>
      </p:sp>
      <p:sp>
        <p:nvSpPr>
          <p:cNvPr id="32773" name="Rectangle 5"/>
          <p:cNvSpPr>
            <a:spLocks noGrp="1" noChangeArrowheads="1"/>
          </p:cNvSpPr>
          <p:nvPr>
            <p:ph type="sldNum" sz="quarter" idx="3"/>
          </p:nvPr>
        </p:nvSpPr>
        <p:spPr bwMode="auto">
          <a:xfrm>
            <a:off x="3968750" y="8826500"/>
            <a:ext cx="3035300" cy="463550"/>
          </a:xfrm>
          <a:prstGeom prst="rect">
            <a:avLst/>
          </a:prstGeom>
          <a:noFill/>
          <a:ln w="9525">
            <a:noFill/>
            <a:miter lim="800000"/>
            <a:headEnd/>
            <a:tailEnd/>
          </a:ln>
          <a:effectLst/>
        </p:spPr>
        <p:txBody>
          <a:bodyPr vert="horz" wrap="square" lIns="91609" tIns="45804" rIns="91609" bIns="45804" numCol="1" anchor="b" anchorCtr="0" compatLnSpc="1">
            <a:prstTxWarp prst="textNoShape">
              <a:avLst/>
            </a:prstTxWarp>
          </a:bodyPr>
          <a:lstStyle>
            <a:lvl1pPr algn="r" defTabSz="916915">
              <a:defRPr sz="1200">
                <a:latin typeface="Tahoma" charset="0"/>
              </a:defRPr>
            </a:lvl1pPr>
          </a:lstStyle>
          <a:p>
            <a:pPr>
              <a:defRPr/>
            </a:pPr>
            <a:fld id="{033A65AD-641E-4DD7-B1FA-DC188A2D166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1609" tIns="45804" rIns="91609" bIns="45804" numCol="1" anchor="t" anchorCtr="0" compatLnSpc="1">
            <a:prstTxWarp prst="textNoShape">
              <a:avLst/>
            </a:prstTxWarp>
          </a:bodyPr>
          <a:lstStyle>
            <a:lvl1pPr algn="l" defTabSz="916915">
              <a:defRPr sz="1200">
                <a:latin typeface="Garamond" pitchFamily="18" charset="0"/>
              </a:defRPr>
            </a:lvl1pPr>
          </a:lstStyle>
          <a:p>
            <a:pPr>
              <a:defRPr/>
            </a:pPr>
            <a:endParaRPr lang="en-US"/>
          </a:p>
        </p:txBody>
      </p:sp>
      <p:sp>
        <p:nvSpPr>
          <p:cNvPr id="4099" name="Rectangle 3"/>
          <p:cNvSpPr>
            <a:spLocks noGrp="1" noChangeArrowheads="1"/>
          </p:cNvSpPr>
          <p:nvPr>
            <p:ph type="dt" idx="1"/>
          </p:nvPr>
        </p:nvSpPr>
        <p:spPr bwMode="auto">
          <a:xfrm>
            <a:off x="3968750" y="0"/>
            <a:ext cx="3035300" cy="463550"/>
          </a:xfrm>
          <a:prstGeom prst="rect">
            <a:avLst/>
          </a:prstGeom>
          <a:noFill/>
          <a:ln w="9525">
            <a:noFill/>
            <a:miter lim="800000"/>
            <a:headEnd/>
            <a:tailEnd/>
          </a:ln>
          <a:effectLst/>
        </p:spPr>
        <p:txBody>
          <a:bodyPr vert="horz" wrap="square" lIns="91609" tIns="45804" rIns="91609" bIns="45804" numCol="1" anchor="t" anchorCtr="0" compatLnSpc="1">
            <a:prstTxWarp prst="textNoShape">
              <a:avLst/>
            </a:prstTxWarp>
          </a:bodyPr>
          <a:lstStyle>
            <a:lvl1pPr algn="r" defTabSz="916915">
              <a:defRPr sz="1200">
                <a:latin typeface="Garamond" pitchFamily="18"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77925"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3450" y="4413250"/>
            <a:ext cx="5137150" cy="4179888"/>
          </a:xfrm>
          <a:prstGeom prst="rect">
            <a:avLst/>
          </a:prstGeom>
          <a:noFill/>
          <a:ln w="9525">
            <a:noFill/>
            <a:miter lim="800000"/>
            <a:headEnd/>
            <a:tailEnd/>
          </a:ln>
          <a:effectLst/>
        </p:spPr>
        <p:txBody>
          <a:bodyPr vert="horz" wrap="square" lIns="91609" tIns="45804" rIns="91609" bIns="4580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6500"/>
            <a:ext cx="3035300" cy="463550"/>
          </a:xfrm>
          <a:prstGeom prst="rect">
            <a:avLst/>
          </a:prstGeom>
          <a:noFill/>
          <a:ln w="9525">
            <a:noFill/>
            <a:miter lim="800000"/>
            <a:headEnd/>
            <a:tailEnd/>
          </a:ln>
          <a:effectLst/>
        </p:spPr>
        <p:txBody>
          <a:bodyPr vert="horz" wrap="square" lIns="91609" tIns="45804" rIns="91609" bIns="45804" numCol="1" anchor="b" anchorCtr="0" compatLnSpc="1">
            <a:prstTxWarp prst="textNoShape">
              <a:avLst/>
            </a:prstTxWarp>
          </a:bodyPr>
          <a:lstStyle>
            <a:lvl1pPr algn="l" defTabSz="916915">
              <a:defRPr sz="1200">
                <a:latin typeface="Garamond" pitchFamily="18" charset="0"/>
              </a:defRPr>
            </a:lvl1pPr>
          </a:lstStyle>
          <a:p>
            <a:pPr>
              <a:defRPr/>
            </a:pPr>
            <a:endParaRPr lang="en-US"/>
          </a:p>
        </p:txBody>
      </p:sp>
      <p:sp>
        <p:nvSpPr>
          <p:cNvPr id="4103" name="Rectangle 7"/>
          <p:cNvSpPr>
            <a:spLocks noGrp="1" noChangeArrowheads="1"/>
          </p:cNvSpPr>
          <p:nvPr>
            <p:ph type="sldNum" sz="quarter" idx="5"/>
          </p:nvPr>
        </p:nvSpPr>
        <p:spPr bwMode="auto">
          <a:xfrm>
            <a:off x="3968750" y="8826500"/>
            <a:ext cx="3035300" cy="463550"/>
          </a:xfrm>
          <a:prstGeom prst="rect">
            <a:avLst/>
          </a:prstGeom>
          <a:noFill/>
          <a:ln w="9525">
            <a:noFill/>
            <a:miter lim="800000"/>
            <a:headEnd/>
            <a:tailEnd/>
          </a:ln>
          <a:effectLst/>
        </p:spPr>
        <p:txBody>
          <a:bodyPr vert="horz" wrap="square" lIns="91609" tIns="45804" rIns="91609" bIns="45804" numCol="1" anchor="b" anchorCtr="0" compatLnSpc="1">
            <a:prstTxWarp prst="textNoShape">
              <a:avLst/>
            </a:prstTxWarp>
          </a:bodyPr>
          <a:lstStyle>
            <a:lvl1pPr algn="r" defTabSz="916915">
              <a:defRPr sz="1200">
                <a:latin typeface="Garamond" pitchFamily="18" charset="0"/>
              </a:defRPr>
            </a:lvl1pPr>
          </a:lstStyle>
          <a:p>
            <a:pPr>
              <a:defRPr/>
            </a:pPr>
            <a:fld id="{8727B413-F5D0-430A-95D0-AE1D5A03ACB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2813"/>
            <a:fld id="{F9EE3508-6897-46D2-AA4E-9DF6DD87EA91}" type="slidenum">
              <a:rPr lang="en-US" smtClean="0"/>
              <a:pPr defTabSz="912813"/>
              <a:t>2</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pPr defTabSz="912813"/>
            <a:fld id="{F442E1F6-922F-4DC1-9AB2-51C30AE859CF}" type="slidenum">
              <a:rPr lang="en-US" smtClean="0"/>
              <a:pPr defTabSz="912813"/>
              <a:t>11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2813"/>
            <a:fld id="{58F84F8F-729F-43D4-9E0B-A8A0A74259CE}" type="slidenum">
              <a:rPr lang="en-US" smtClean="0"/>
              <a:pPr defTabSz="912813"/>
              <a:t>12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a:spcBef>
                <a:spcPct val="0"/>
              </a:spcBef>
            </a:pPr>
            <a:r>
              <a:rPr lang="en-US" sz="1000" smtClean="0">
                <a:latin typeface="Arial" charset="0"/>
              </a:rPr>
              <a:t>Sun and Java are trademarks of Sun Microsystems, Inc.  SPARC is a trademark of SPARC International, Inc.  Intel and Pentium are trademarks of Intel Corporation.  IBM and PowerPC are trademarks of IBM Corporation.  AMD and Athlon and trademarks of Advanced Micro Devices, Inc.</a:t>
            </a:r>
          </a:p>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pPr defTabSz="912813"/>
            <a:fld id="{712770A5-C1A5-41DA-9186-6CF03A1BFD20}" type="slidenum">
              <a:rPr lang="en-US" smtClean="0"/>
              <a:pPr defTabSz="912813"/>
              <a:t>13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2813"/>
            <a:fld id="{EA12A8C3-165D-4C87-B255-5F55E1658D2D}" type="slidenum">
              <a:rPr lang="en-US" smtClean="0"/>
              <a:pPr defTabSz="912813"/>
              <a:t>3</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n-US" i="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2813"/>
            <a:fld id="{10FB0E2F-A2B1-42D5-A0C3-CE27562F0706}" type="slidenum">
              <a:rPr lang="en-US" smtClean="0"/>
              <a:pPr defTabSz="912813"/>
              <a:t>4</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2813"/>
            <a:fld id="{253CAE75-25DE-47E8-B6D3-89CD908B424E}" type="slidenum">
              <a:rPr lang="en-US" smtClean="0"/>
              <a:pPr defTabSz="912813"/>
              <a:t>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r>
              <a:rPr lang="en-US" smtClean="0"/>
              <a:t>Turing predated computers; worked at Bletchley Park during WW2.  Home of Colossus (broke German Enigma cipher, was destroyed after WW2 to preserve secrecy!)</a:t>
            </a:r>
          </a:p>
          <a:p>
            <a:r>
              <a:rPr lang="en-US" smtClean="0"/>
              <a:t>More interested in the theory of computing: what was possible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2813"/>
            <a:fld id="{68C6F4E1-F783-42E7-9527-0DB51F147467}" type="slidenum">
              <a:rPr lang="en-US" smtClean="0"/>
              <a:pPr defTabSz="912813"/>
              <a:t>6</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pPr defTabSz="912813"/>
            <a:fld id="{5FE9BFCC-6E1D-43DF-9D0D-5D76228DCA88}" type="slidenum">
              <a:rPr lang="en-US" smtClean="0"/>
              <a:pPr defTabSz="912813"/>
              <a:t>7</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pPr defTabSz="912813"/>
            <a:fld id="{C93B9228-3597-4194-AE43-807DBE0BDA79}" type="slidenum">
              <a:rPr lang="en-US" smtClean="0"/>
              <a:pPr defTabSz="912813"/>
              <a:t>8</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pPr defTabSz="912813"/>
            <a:fld id="{03226686-863F-4D7E-9F72-E0924FFF8B5E}" type="slidenum">
              <a:rPr lang="en-US" smtClean="0"/>
              <a:pPr defTabSz="912813"/>
              <a:t>9</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2813"/>
            <a:fld id="{518D1E01-5464-4E1B-87C1-46A8D8517FAE}" type="slidenum">
              <a:rPr lang="en-US" smtClean="0"/>
              <a:pPr defTabSz="912813"/>
              <a:t>10</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Text Box 2051"/>
          <p:cNvSpPr txBox="1">
            <a:spLocks noChangeArrowheads="1"/>
          </p:cNvSpPr>
          <p:nvPr/>
        </p:nvSpPr>
        <p:spPr bwMode="auto">
          <a:xfrm>
            <a:off x="1219200" y="533400"/>
            <a:ext cx="7086600" cy="274638"/>
          </a:xfrm>
          <a:prstGeom prst="rect">
            <a:avLst/>
          </a:prstGeom>
          <a:noFill/>
          <a:ln w="9525">
            <a:noFill/>
            <a:miter lim="800000"/>
            <a:headEnd/>
            <a:tailEnd/>
          </a:ln>
          <a:effectLst/>
        </p:spPr>
        <p:txBody>
          <a:bodyPr>
            <a:spAutoFit/>
          </a:bodyPr>
          <a:lstStyle/>
          <a:p>
            <a:pPr>
              <a:spcBef>
                <a:spcPct val="50000"/>
              </a:spcBef>
              <a:defRPr/>
            </a:pPr>
            <a:endParaRPr lang="en-US" sz="1200"/>
          </a:p>
        </p:txBody>
      </p:sp>
      <p:pic>
        <p:nvPicPr>
          <p:cNvPr id="4" name="Picture 2052" descr="title"/>
          <p:cNvPicPr>
            <a:picLocks noChangeAspect="1" noChangeArrowheads="1"/>
          </p:cNvPicPr>
          <p:nvPr/>
        </p:nvPicPr>
        <p:blipFill>
          <a:blip r:embed="rId2" cstate="print"/>
          <a:srcRect/>
          <a:stretch>
            <a:fillRect/>
          </a:stretch>
        </p:blipFill>
        <p:spPr bwMode="auto">
          <a:xfrm>
            <a:off x="0" y="0"/>
            <a:ext cx="3425825" cy="6858000"/>
          </a:xfrm>
          <a:prstGeom prst="rect">
            <a:avLst/>
          </a:prstGeom>
          <a:noFill/>
          <a:ln w="9525">
            <a:noFill/>
            <a:miter lim="800000"/>
            <a:headEnd/>
            <a:tailEnd/>
          </a:ln>
        </p:spPr>
      </p:pic>
      <p:pic>
        <p:nvPicPr>
          <p:cNvPr id="5" name="Picture 2053" descr="title"/>
          <p:cNvPicPr>
            <a:picLocks noChangeAspect="1" noChangeArrowheads="1"/>
          </p:cNvPicPr>
          <p:nvPr userDrawn="1"/>
        </p:nvPicPr>
        <p:blipFill>
          <a:blip r:embed="rId3" cstate="print"/>
          <a:srcRect/>
          <a:stretch>
            <a:fillRect/>
          </a:stretch>
        </p:blipFill>
        <p:spPr bwMode="auto">
          <a:xfrm>
            <a:off x="0" y="0"/>
            <a:ext cx="3425825" cy="6858000"/>
          </a:xfrm>
          <a:prstGeom prst="rect">
            <a:avLst/>
          </a:prstGeom>
          <a:noFill/>
          <a:ln w="9525">
            <a:noFill/>
            <a:miter lim="800000"/>
            <a:headEnd/>
            <a:tailEnd/>
          </a:ln>
        </p:spPr>
      </p:pic>
      <p:sp>
        <p:nvSpPr>
          <p:cNvPr id="68610" name="Rectangle 2050"/>
          <p:cNvSpPr>
            <a:spLocks noGrp="1" noChangeArrowheads="1"/>
          </p:cNvSpPr>
          <p:nvPr>
            <p:ph type="ctrTitle"/>
          </p:nvPr>
        </p:nvSpPr>
        <p:spPr>
          <a:xfrm>
            <a:off x="3505200" y="2286000"/>
            <a:ext cx="5181600" cy="2133600"/>
          </a:xfrm>
        </p:spPr>
        <p:txBody>
          <a:bodyPr/>
          <a:lstStyle>
            <a:lvl1pPr>
              <a:defRPr sz="4000"/>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r>
              <a:rPr lang="en-US"/>
              <a:t>1-</a:t>
            </a:r>
            <a:fld id="{A50EB2EA-C4E8-4EDC-8BE5-43D43DCC2A8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09600"/>
            <a:ext cx="21717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609600"/>
            <a:ext cx="63627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r>
              <a:rPr lang="en-US"/>
              <a:t>1-</a:t>
            </a:r>
            <a:fld id="{AF38E431-9EDA-4CEA-A7DD-FA76D878DA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r>
              <a:rPr lang="en-US"/>
              <a:t>1-</a:t>
            </a:r>
            <a:fld id="{DCF566E8-C87B-4212-A224-00A01CC2D19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r>
              <a:rPr lang="en-US"/>
              <a:t>1-</a:t>
            </a:r>
            <a:fld id="{882BDC2F-8C1C-4A41-ACAE-3F503E83498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143000"/>
            <a:ext cx="4267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2672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r>
              <a:rPr lang="en-US"/>
              <a:t>1-</a:t>
            </a:r>
            <a:fld id="{CDF35E46-85DF-495B-AD49-EE1C536386A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r>
              <a:rPr lang="en-US"/>
              <a:t>1-</a:t>
            </a:r>
            <a:fld id="{CECC8471-67B9-4978-9A87-0D595BF800A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r>
              <a:rPr lang="en-US"/>
              <a:t>1-</a:t>
            </a:r>
            <a:fld id="{E21D58EC-C03B-4057-AFDA-779B7924FB8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r>
              <a:rPr lang="en-US"/>
              <a:t>1-</a:t>
            </a:r>
            <a:fld id="{75191800-7232-494E-8C79-32E6AE9703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r>
              <a:rPr lang="en-US"/>
              <a:t>1-</a:t>
            </a:r>
            <a:fld id="{E3F4CF9A-0F9E-4E67-9DC6-55F9E9D432C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r>
              <a:rPr lang="en-US"/>
              <a:t>1-</a:t>
            </a:r>
            <a:fld id="{D0D17EDA-C6CC-4022-9F9B-2285F75A66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609600"/>
            <a:ext cx="8686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143000"/>
            <a:ext cx="86868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7588" name="Rectangle 4"/>
          <p:cNvSpPr>
            <a:spLocks noGrp="1" noChangeArrowheads="1"/>
          </p:cNvSpPr>
          <p:nvPr>
            <p:ph type="sldNum" sz="quarter" idx="4"/>
          </p:nvPr>
        </p:nvSpPr>
        <p:spPr bwMode="auto">
          <a:xfrm>
            <a:off x="6553200" y="6324600"/>
            <a:ext cx="2362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000"/>
            </a:lvl1pPr>
          </a:lstStyle>
          <a:p>
            <a:pPr>
              <a:defRPr/>
            </a:pPr>
            <a:r>
              <a:rPr lang="en-US"/>
              <a:t>1-</a:t>
            </a:r>
            <a:fld id="{CEA7F17A-3D11-40A1-9583-3F21BA0A6FE2}" type="slidenum">
              <a:rPr lang="en-US"/>
              <a:pPr>
                <a:defRPr/>
              </a:pPr>
              <a:t>‹#›</a:t>
            </a:fld>
            <a:endParaRPr lang="en-US"/>
          </a:p>
        </p:txBody>
      </p:sp>
      <p:sp>
        <p:nvSpPr>
          <p:cNvPr id="67589" name="Text Box 5"/>
          <p:cNvSpPr txBox="1">
            <a:spLocks noChangeArrowheads="1"/>
          </p:cNvSpPr>
          <p:nvPr/>
        </p:nvSpPr>
        <p:spPr bwMode="auto">
          <a:xfrm>
            <a:off x="609600" y="228600"/>
            <a:ext cx="7924800" cy="214313"/>
          </a:xfrm>
          <a:prstGeom prst="rect">
            <a:avLst/>
          </a:prstGeom>
          <a:noFill/>
          <a:ln w="9525">
            <a:noFill/>
            <a:miter lim="800000"/>
            <a:headEnd/>
            <a:tailEnd/>
          </a:ln>
          <a:effectLst/>
        </p:spPr>
        <p:txBody>
          <a:bodyPr>
            <a:spAutoFit/>
          </a:bodyPr>
          <a:lstStyle/>
          <a:p>
            <a:pPr>
              <a:spcBef>
                <a:spcPct val="50000"/>
              </a:spcBef>
              <a:defRPr/>
            </a:pPr>
            <a:r>
              <a:rPr lang="en-US" sz="800"/>
              <a:t>Copyright © The McGraw-Hill Companies, Inc.  Permission required for reproduction or display.</a:t>
            </a:r>
          </a:p>
        </p:txBody>
      </p:sp>
    </p:spTree>
  </p:cSld>
  <p:clrMap bg1="lt1" tx1="dk1" bg2="lt2" tx2="dk2" accent1="accent1" accent2="accent2" accent3="accent3" accent4="accent4" accent5="accent5" accent6="accent6" hlink="hlink" folHlink="folHlink"/>
  <p:sldLayoutIdLst>
    <p:sldLayoutId id="2147483745"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latin typeface="Arial" charset="0"/>
        </a:defRPr>
      </a:lvl2pPr>
      <a:lvl3pPr algn="l" rtl="0" eaLnBrk="0" fontAlgn="base" hangingPunct="0">
        <a:spcBef>
          <a:spcPct val="0"/>
        </a:spcBef>
        <a:spcAft>
          <a:spcPct val="0"/>
        </a:spcAft>
        <a:defRPr sz="2800" b="1">
          <a:solidFill>
            <a:schemeClr val="accent2"/>
          </a:solidFill>
          <a:latin typeface="Arial" charset="0"/>
        </a:defRPr>
      </a:lvl3pPr>
      <a:lvl4pPr algn="l" rtl="0" eaLnBrk="0" fontAlgn="base" hangingPunct="0">
        <a:spcBef>
          <a:spcPct val="0"/>
        </a:spcBef>
        <a:spcAft>
          <a:spcPct val="0"/>
        </a:spcAft>
        <a:defRPr sz="2800" b="1">
          <a:solidFill>
            <a:schemeClr val="accent2"/>
          </a:solidFill>
          <a:latin typeface="Arial" charset="0"/>
        </a:defRPr>
      </a:lvl4pPr>
      <a:lvl5pPr algn="l" rtl="0" eaLnBrk="0" fontAlgn="base" hangingPunct="0">
        <a:spcBef>
          <a:spcPct val="0"/>
        </a:spcBef>
        <a:spcAft>
          <a:spcPct val="0"/>
        </a:spcAft>
        <a:defRPr sz="2800" b="1">
          <a:solidFill>
            <a:schemeClr val="accent2"/>
          </a:solidFill>
          <a:latin typeface="Arial" charset="0"/>
        </a:defRPr>
      </a:lvl5pPr>
      <a:lvl6pPr marL="457200" algn="l" rtl="0" eaLnBrk="0" fontAlgn="base" hangingPunct="0">
        <a:spcBef>
          <a:spcPct val="0"/>
        </a:spcBef>
        <a:spcAft>
          <a:spcPct val="0"/>
        </a:spcAft>
        <a:defRPr sz="2800" b="1">
          <a:solidFill>
            <a:schemeClr val="accent2"/>
          </a:solidFill>
          <a:latin typeface="Arial" charset="0"/>
        </a:defRPr>
      </a:lvl6pPr>
      <a:lvl7pPr marL="914400" algn="l" rtl="0" eaLnBrk="0" fontAlgn="base" hangingPunct="0">
        <a:spcBef>
          <a:spcPct val="0"/>
        </a:spcBef>
        <a:spcAft>
          <a:spcPct val="0"/>
        </a:spcAft>
        <a:defRPr sz="2800" b="1">
          <a:solidFill>
            <a:schemeClr val="accent2"/>
          </a:solidFill>
          <a:latin typeface="Arial" charset="0"/>
        </a:defRPr>
      </a:lvl7pPr>
      <a:lvl8pPr marL="1371600" algn="l" rtl="0" eaLnBrk="0" fontAlgn="base" hangingPunct="0">
        <a:spcBef>
          <a:spcPct val="0"/>
        </a:spcBef>
        <a:spcAft>
          <a:spcPct val="0"/>
        </a:spcAft>
        <a:defRPr sz="2800" b="1">
          <a:solidFill>
            <a:schemeClr val="accent2"/>
          </a:solidFill>
          <a:latin typeface="Arial" charset="0"/>
        </a:defRPr>
      </a:lvl8pPr>
      <a:lvl9pPr marL="1828800" algn="l" rtl="0" eaLnBrk="0" fontAlgn="base" hangingPunct="0">
        <a:spcBef>
          <a:spcPct val="0"/>
        </a:spcBef>
        <a:spcAft>
          <a:spcPct val="0"/>
        </a:spcAft>
        <a:defRPr sz="28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576263" indent="-234950" algn="l" rtl="0" eaLnBrk="0" fontAlgn="base" hangingPunct="0">
        <a:spcBef>
          <a:spcPct val="20000"/>
        </a:spcBef>
        <a:spcAft>
          <a:spcPct val="0"/>
        </a:spcAft>
        <a:buChar char="•"/>
        <a:defRPr sz="2000" b="1">
          <a:solidFill>
            <a:schemeClr val="tx1"/>
          </a:solidFill>
          <a:latin typeface="+mn-lt"/>
        </a:defRPr>
      </a:lvl2pPr>
      <a:lvl3pPr marL="1022350" indent="-222250" algn="l" rtl="0" eaLnBrk="0" fontAlgn="base" hangingPunct="0">
        <a:spcBef>
          <a:spcPct val="20000"/>
        </a:spcBef>
        <a:spcAft>
          <a:spcPct val="0"/>
        </a:spcAft>
        <a:buFont typeface="Wingdings" pitchFamily="2" charset="2"/>
        <a:buChar char="Ø"/>
        <a:defRPr sz="2000" b="1">
          <a:solidFill>
            <a:schemeClr val="tx1"/>
          </a:solidFill>
          <a:latin typeface="+mn-lt"/>
        </a:defRPr>
      </a:lvl3pPr>
      <a:lvl4pPr marL="1366838" indent="-176213" algn="l" rtl="0" eaLnBrk="0" fontAlgn="base" hangingPunct="0">
        <a:spcBef>
          <a:spcPct val="20000"/>
        </a:spcBef>
        <a:spcAft>
          <a:spcPct val="0"/>
        </a:spcAft>
        <a:buChar char="–"/>
        <a:defRPr sz="2000" b="1">
          <a:solidFill>
            <a:schemeClr val="tx1"/>
          </a:solidFill>
          <a:latin typeface="+mn-lt"/>
        </a:defRPr>
      </a:lvl4pPr>
      <a:lvl5pPr marL="1716088" indent="-176213" algn="l" rtl="0" eaLnBrk="0" fontAlgn="base" hangingPunct="0">
        <a:spcBef>
          <a:spcPct val="20000"/>
        </a:spcBef>
        <a:spcAft>
          <a:spcPct val="0"/>
        </a:spcAft>
        <a:buChar char="•"/>
        <a:defRPr sz="2000" b="1">
          <a:solidFill>
            <a:schemeClr val="tx1"/>
          </a:solidFill>
          <a:latin typeface="+mn-lt"/>
        </a:defRPr>
      </a:lvl5pPr>
      <a:lvl6pPr marL="2173288" indent="-176213" algn="l" rtl="0" eaLnBrk="0" fontAlgn="base" hangingPunct="0">
        <a:spcBef>
          <a:spcPct val="20000"/>
        </a:spcBef>
        <a:spcAft>
          <a:spcPct val="0"/>
        </a:spcAft>
        <a:buChar char="•"/>
        <a:defRPr b="1">
          <a:solidFill>
            <a:schemeClr val="tx1"/>
          </a:solidFill>
          <a:latin typeface="+mn-lt"/>
        </a:defRPr>
      </a:lvl6pPr>
      <a:lvl7pPr marL="2630488" indent="-176213" algn="l" rtl="0" eaLnBrk="0" fontAlgn="base" hangingPunct="0">
        <a:spcBef>
          <a:spcPct val="20000"/>
        </a:spcBef>
        <a:spcAft>
          <a:spcPct val="0"/>
        </a:spcAft>
        <a:buChar char="•"/>
        <a:defRPr b="1">
          <a:solidFill>
            <a:schemeClr val="tx1"/>
          </a:solidFill>
          <a:latin typeface="+mn-lt"/>
        </a:defRPr>
      </a:lvl7pPr>
      <a:lvl8pPr marL="3087688" indent="-176213" algn="l" rtl="0" eaLnBrk="0" fontAlgn="base" hangingPunct="0">
        <a:spcBef>
          <a:spcPct val="20000"/>
        </a:spcBef>
        <a:spcAft>
          <a:spcPct val="0"/>
        </a:spcAft>
        <a:buChar char="•"/>
        <a:defRPr b="1">
          <a:solidFill>
            <a:schemeClr val="tx1"/>
          </a:solidFill>
          <a:latin typeface="+mn-lt"/>
        </a:defRPr>
      </a:lvl8pPr>
      <a:lvl9pPr marL="3544888" indent="-176213" algn="l" rtl="0" eaLnBrk="0" fontAlgn="base" hangingPunct="0">
        <a:spcBef>
          <a:spcPct val="20000"/>
        </a:spcBef>
        <a:spcAft>
          <a:spcPct val="0"/>
        </a:spcAft>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ags" Target="../tags/tag2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10" Type="http://schemas.openxmlformats.org/officeDocument/2006/relationships/notesSlide" Target="../notesSlides/notesSlide7.xml"/><Relationship Id="rId4" Type="http://schemas.openxmlformats.org/officeDocument/2006/relationships/tags" Target="../tags/tag12.xml"/><Relationship Id="rId9"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24.xml"/><Relationship Id="rId3" Type="http://schemas.openxmlformats.org/officeDocument/2006/relationships/tags" Target="../tags/tag19.xml"/><Relationship Id="rId7" Type="http://schemas.openxmlformats.org/officeDocument/2006/relationships/tags" Target="../tags/tag23.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10" Type="http://schemas.openxmlformats.org/officeDocument/2006/relationships/notesSlide" Target="../notesSlides/notesSlide8.xml"/><Relationship Id="rId4" Type="http://schemas.openxmlformats.org/officeDocument/2006/relationships/tags" Target="../tags/tag20.xml"/><Relationship Id="rId9"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63775"/>
            <a:ext cx="7772400" cy="1470025"/>
          </a:xfrm>
        </p:spPr>
        <p:txBody>
          <a:bodyPr/>
          <a:lstStyle/>
          <a:p>
            <a:pPr algn="ctr"/>
            <a:r>
              <a:rPr lang="en-US" sz="4400" b="0" smtClean="0">
                <a:solidFill>
                  <a:schemeClr val="tx1"/>
                </a:solidFill>
              </a:rPr>
              <a:t>Introduction to Computer Engineering</a:t>
            </a:r>
          </a:p>
        </p:txBody>
      </p:sp>
      <p:sp>
        <p:nvSpPr>
          <p:cNvPr id="3075" name="Rectangle 3"/>
          <p:cNvSpPr>
            <a:spLocks noGrp="1" noChangeArrowheads="1"/>
          </p:cNvSpPr>
          <p:nvPr>
            <p:ph type="subTitle" idx="4294967295"/>
          </p:nvPr>
        </p:nvSpPr>
        <p:spPr>
          <a:xfrm>
            <a:off x="381000" y="3886200"/>
            <a:ext cx="8382000" cy="1828800"/>
          </a:xfrm>
          <a:solidFill>
            <a:srgbClr val="FFFFFF"/>
          </a:solidFill>
        </p:spPr>
        <p:txBody>
          <a:bodyPr/>
          <a:lstStyle/>
          <a:p>
            <a:pPr marL="0" indent="0" algn="ctr">
              <a:buFontTx/>
              <a:buNone/>
            </a:pPr>
            <a:r>
              <a:rPr lang="en-US" b="0" smtClean="0"/>
              <a:t>ECE/CS 252, Fall 2010</a:t>
            </a:r>
          </a:p>
          <a:p>
            <a:pPr marL="0" indent="0" algn="ctr">
              <a:buFontTx/>
              <a:buNone/>
            </a:pPr>
            <a:r>
              <a:rPr lang="en-US" b="0" smtClean="0"/>
              <a:t>Prof. Mikko Lipasti</a:t>
            </a:r>
          </a:p>
          <a:p>
            <a:pPr marL="0" indent="0" algn="ctr">
              <a:buFontTx/>
              <a:buNone/>
            </a:pPr>
            <a:r>
              <a:rPr lang="en-US" b="0" smtClean="0"/>
              <a:t>Department of Electrical and Computer Engineering</a:t>
            </a:r>
          </a:p>
          <a:p>
            <a:pPr marL="0" indent="0" algn="ctr">
              <a:buFontTx/>
              <a:buNone/>
            </a:pPr>
            <a:r>
              <a:rPr lang="en-US" b="0" smtClean="0"/>
              <a:t>University of Wisconsin – Madison</a:t>
            </a:r>
          </a:p>
        </p:txBody>
      </p:sp>
      <p:pic>
        <p:nvPicPr>
          <p:cNvPr id="3076" name="Picture 4"/>
          <p:cNvPicPr>
            <a:picLocks noChangeAspect="1" noChangeArrowheads="1"/>
          </p:cNvPicPr>
          <p:nvPr/>
        </p:nvPicPr>
        <p:blipFill>
          <a:blip r:embed="rId3" cstate="print"/>
          <a:srcRect/>
          <a:stretch>
            <a:fillRect/>
          </a:stretch>
        </p:blipFill>
        <p:spPr bwMode="auto">
          <a:xfrm>
            <a:off x="3886200" y="685800"/>
            <a:ext cx="1500188" cy="1435100"/>
          </a:xfrm>
          <a:prstGeom prst="rect">
            <a:avLst/>
          </a:prstGeom>
          <a:noFill/>
          <a:ln w="9525">
            <a:noFill/>
            <a:miter lim="800000"/>
            <a:headEnd/>
            <a:tailEnd/>
          </a:ln>
        </p:spPr>
      </p:pic>
    </p:spTree>
    <p:custDataLst>
      <p:tags r:id="rId1"/>
    </p:custDataLst>
  </p:cSld>
  <p:clrMapOvr>
    <a:masterClrMapping/>
  </p:clrMapOvr>
  <p:transition advTm="66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r>
              <a:rPr lang="en-US" smtClean="0"/>
              <a:t>1-</a:t>
            </a:r>
            <a:fld id="{53014109-2909-474F-9D63-303F489E9987}" type="slidenum">
              <a:rPr lang="en-US" smtClean="0"/>
              <a:pPr/>
              <a:t>10</a:t>
            </a:fld>
            <a:endParaRPr lang="en-US" smtClean="0"/>
          </a:p>
        </p:txBody>
      </p:sp>
      <p:sp>
        <p:nvSpPr>
          <p:cNvPr id="12291" name="Rectangle 2"/>
          <p:cNvSpPr>
            <a:spLocks noGrp="1" noChangeArrowheads="1"/>
          </p:cNvSpPr>
          <p:nvPr>
            <p:ph type="title"/>
          </p:nvPr>
        </p:nvSpPr>
        <p:spPr/>
        <p:txBody>
          <a:bodyPr/>
          <a:lstStyle/>
          <a:p>
            <a:r>
              <a:rPr lang="en-US" smtClean="0"/>
              <a:t>Descriptions of Each Level</a:t>
            </a:r>
          </a:p>
        </p:txBody>
      </p:sp>
      <p:sp>
        <p:nvSpPr>
          <p:cNvPr id="12292" name="Rectangle 3"/>
          <p:cNvSpPr>
            <a:spLocks noGrp="1" noChangeArrowheads="1"/>
          </p:cNvSpPr>
          <p:nvPr>
            <p:ph type="body" idx="1"/>
          </p:nvPr>
        </p:nvSpPr>
        <p:spPr>
          <a:xfrm>
            <a:off x="228600" y="1524000"/>
            <a:ext cx="8686800" cy="4800600"/>
          </a:xfrm>
        </p:spPr>
        <p:txBody>
          <a:bodyPr/>
          <a:lstStyle/>
          <a:p>
            <a:pPr marL="0" indent="0">
              <a:buFontTx/>
              <a:buNone/>
            </a:pPr>
            <a:r>
              <a:rPr lang="en-US" smtClean="0">
                <a:solidFill>
                  <a:srgbClr val="CE0000"/>
                </a:solidFill>
              </a:rPr>
              <a:t>Problem Statement</a:t>
            </a:r>
            <a:endParaRPr lang="en-US" smtClean="0"/>
          </a:p>
          <a:p>
            <a:pPr lvl="1"/>
            <a:r>
              <a:rPr lang="en-US" smtClean="0"/>
              <a:t>stated using "natural language"</a:t>
            </a:r>
          </a:p>
          <a:p>
            <a:pPr lvl="1"/>
            <a:r>
              <a:rPr lang="en-US" smtClean="0"/>
              <a:t>may be ambiguous, imprecise</a:t>
            </a:r>
          </a:p>
          <a:p>
            <a:pPr marL="0" indent="0">
              <a:buFontTx/>
              <a:buNone/>
            </a:pPr>
            <a:r>
              <a:rPr lang="en-US" smtClean="0">
                <a:solidFill>
                  <a:srgbClr val="CE0000"/>
                </a:solidFill>
              </a:rPr>
              <a:t>Algorithm</a:t>
            </a:r>
            <a:endParaRPr lang="en-US" smtClean="0"/>
          </a:p>
          <a:p>
            <a:pPr lvl="1"/>
            <a:r>
              <a:rPr lang="en-US" smtClean="0"/>
              <a:t>step-by-step procedure, guaranteed to finish</a:t>
            </a:r>
          </a:p>
          <a:p>
            <a:pPr lvl="1"/>
            <a:r>
              <a:rPr lang="en-US" smtClean="0"/>
              <a:t>definiteness, effective computability, finiteness</a:t>
            </a:r>
          </a:p>
          <a:p>
            <a:pPr marL="0" indent="0">
              <a:buFontTx/>
              <a:buNone/>
            </a:pPr>
            <a:r>
              <a:rPr lang="en-US" smtClean="0">
                <a:solidFill>
                  <a:srgbClr val="CE0000"/>
                </a:solidFill>
              </a:rPr>
              <a:t>Program</a:t>
            </a:r>
            <a:endParaRPr lang="en-US" smtClean="0"/>
          </a:p>
          <a:p>
            <a:pPr lvl="1"/>
            <a:r>
              <a:rPr lang="en-US" smtClean="0"/>
              <a:t>express the algorithm using a computer language</a:t>
            </a:r>
          </a:p>
          <a:p>
            <a:pPr lvl="1"/>
            <a:r>
              <a:rPr lang="en-US" smtClean="0"/>
              <a:t>high-level language, low-level language</a:t>
            </a:r>
          </a:p>
          <a:p>
            <a:pPr marL="0" indent="0">
              <a:buFontTx/>
              <a:buNone/>
            </a:pPr>
            <a:r>
              <a:rPr lang="en-US" smtClean="0">
                <a:solidFill>
                  <a:srgbClr val="CE0000"/>
                </a:solidFill>
              </a:rPr>
              <a:t>Instruction Set Architecture (ISA)</a:t>
            </a:r>
            <a:endParaRPr lang="en-US" smtClean="0"/>
          </a:p>
          <a:p>
            <a:pPr lvl="1"/>
            <a:r>
              <a:rPr lang="en-US" smtClean="0"/>
              <a:t>specifies the set of instructions the computer can perform</a:t>
            </a:r>
          </a:p>
          <a:p>
            <a:pPr lvl="1"/>
            <a:r>
              <a:rPr lang="en-US" smtClean="0"/>
              <a:t>data types, addressing mode</a:t>
            </a:r>
          </a:p>
        </p:txBody>
      </p:sp>
    </p:spTree>
    <p:custDataLst>
      <p:tags r:id="rId1"/>
    </p:custDataLst>
  </p:cSld>
  <p:clrMapOvr>
    <a:masterClrMapping/>
  </p:clrMapOvr>
  <p:transition advTm="7787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p:spPr>
        <p:txBody>
          <a:bodyPr/>
          <a:lstStyle/>
          <a:p>
            <a:r>
              <a:rPr lang="en-US" smtClean="0"/>
              <a:t>1-</a:t>
            </a:r>
            <a:fld id="{C5D05041-1E8C-432F-83E3-FE5EB002527C}" type="slidenum">
              <a:rPr lang="en-US" smtClean="0"/>
              <a:pPr/>
              <a:t>11</a:t>
            </a:fld>
            <a:endParaRPr lang="en-US" smtClean="0"/>
          </a:p>
        </p:txBody>
      </p:sp>
      <p:sp>
        <p:nvSpPr>
          <p:cNvPr id="13315" name="Rectangle 2"/>
          <p:cNvSpPr>
            <a:spLocks noGrp="1" noChangeArrowheads="1"/>
          </p:cNvSpPr>
          <p:nvPr>
            <p:ph type="title"/>
          </p:nvPr>
        </p:nvSpPr>
        <p:spPr/>
        <p:txBody>
          <a:bodyPr/>
          <a:lstStyle/>
          <a:p>
            <a:r>
              <a:rPr lang="en-US" smtClean="0"/>
              <a:t>Descriptions of Each Level (cont.)</a:t>
            </a:r>
          </a:p>
        </p:txBody>
      </p:sp>
      <p:sp>
        <p:nvSpPr>
          <p:cNvPr id="13316" name="Rectangle 3"/>
          <p:cNvSpPr>
            <a:spLocks noGrp="1" noChangeArrowheads="1"/>
          </p:cNvSpPr>
          <p:nvPr>
            <p:ph type="body" idx="1"/>
          </p:nvPr>
        </p:nvSpPr>
        <p:spPr>
          <a:xfrm>
            <a:off x="228600" y="1143000"/>
            <a:ext cx="8610600" cy="4953000"/>
          </a:xfrm>
        </p:spPr>
        <p:txBody>
          <a:bodyPr/>
          <a:lstStyle/>
          <a:p>
            <a:pPr marL="0" indent="0">
              <a:buFontTx/>
              <a:buNone/>
            </a:pPr>
            <a:r>
              <a:rPr lang="en-US" smtClean="0">
                <a:solidFill>
                  <a:srgbClr val="CE0000"/>
                </a:solidFill>
              </a:rPr>
              <a:t/>
            </a:r>
            <a:br>
              <a:rPr lang="en-US" smtClean="0">
                <a:solidFill>
                  <a:srgbClr val="CE0000"/>
                </a:solidFill>
              </a:rPr>
            </a:br>
            <a:r>
              <a:rPr lang="en-US" smtClean="0">
                <a:solidFill>
                  <a:srgbClr val="CE0000"/>
                </a:solidFill>
              </a:rPr>
              <a:t>Microarchitecture</a:t>
            </a:r>
            <a:endParaRPr lang="en-US" smtClean="0"/>
          </a:p>
          <a:p>
            <a:pPr lvl="1"/>
            <a:r>
              <a:rPr lang="en-US" smtClean="0"/>
              <a:t>detailed organization of a processor implementation</a:t>
            </a:r>
          </a:p>
          <a:p>
            <a:pPr lvl="1"/>
            <a:r>
              <a:rPr lang="en-US" smtClean="0"/>
              <a:t>different implementations of a single ISA</a:t>
            </a:r>
          </a:p>
          <a:p>
            <a:pPr marL="0" indent="0">
              <a:buFontTx/>
              <a:buNone/>
            </a:pPr>
            <a:r>
              <a:rPr lang="en-US" smtClean="0">
                <a:solidFill>
                  <a:srgbClr val="CE0000"/>
                </a:solidFill>
              </a:rPr>
              <a:t>Logic Circuits</a:t>
            </a:r>
            <a:endParaRPr lang="en-US" smtClean="0"/>
          </a:p>
          <a:p>
            <a:pPr lvl="1"/>
            <a:r>
              <a:rPr lang="en-US" smtClean="0"/>
              <a:t>combine basic operations to realize microarchitecture</a:t>
            </a:r>
          </a:p>
          <a:p>
            <a:pPr lvl="1"/>
            <a:r>
              <a:rPr lang="en-US" smtClean="0"/>
              <a:t>many different ways to implement a single function </a:t>
            </a:r>
            <a:br>
              <a:rPr lang="en-US" smtClean="0"/>
            </a:br>
            <a:r>
              <a:rPr lang="en-US" smtClean="0"/>
              <a:t>(e.g., addition)</a:t>
            </a:r>
          </a:p>
          <a:p>
            <a:pPr marL="0" indent="0">
              <a:buFontTx/>
              <a:buNone/>
            </a:pPr>
            <a:r>
              <a:rPr lang="en-US" smtClean="0">
                <a:solidFill>
                  <a:srgbClr val="CE0000"/>
                </a:solidFill>
              </a:rPr>
              <a:t>Devices</a:t>
            </a:r>
            <a:endParaRPr lang="en-US" smtClean="0"/>
          </a:p>
          <a:p>
            <a:pPr lvl="1"/>
            <a:r>
              <a:rPr lang="en-US" smtClean="0"/>
              <a:t>properties of materials, manufacturability</a:t>
            </a:r>
          </a:p>
          <a:p>
            <a:pPr lvl="1"/>
            <a:endParaRPr lang="en-US" smtClean="0"/>
          </a:p>
        </p:txBody>
      </p:sp>
    </p:spTree>
    <p:custDataLst>
      <p:tags r:id="rId1"/>
    </p:custDataLst>
  </p:cSld>
  <p:clrMapOvr>
    <a:masterClrMapping/>
  </p:clrMapOvr>
  <p:transition advTm="5735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2"/>
          <p:cNvSpPr>
            <a:spLocks noGrp="1"/>
          </p:cNvSpPr>
          <p:nvPr>
            <p:ph type="sldNum" sz="quarter" idx="10"/>
          </p:nvPr>
        </p:nvSpPr>
        <p:spPr>
          <a:noFill/>
        </p:spPr>
        <p:txBody>
          <a:bodyPr/>
          <a:lstStyle/>
          <a:p>
            <a:r>
              <a:rPr lang="en-US" smtClean="0"/>
              <a:t>1-</a:t>
            </a:r>
            <a:fld id="{9B8C70F7-C4BC-4221-BF94-C3802A4EB4A5}" type="slidenum">
              <a:rPr lang="en-US" smtClean="0"/>
              <a:pPr/>
              <a:t>12</a:t>
            </a:fld>
            <a:endParaRPr lang="en-US" smtClean="0"/>
          </a:p>
        </p:txBody>
      </p:sp>
      <p:sp>
        <p:nvSpPr>
          <p:cNvPr id="14339" name="Rectangle 2"/>
          <p:cNvSpPr>
            <a:spLocks noGrp="1" noChangeArrowheads="1"/>
          </p:cNvSpPr>
          <p:nvPr>
            <p:ph type="title"/>
          </p:nvPr>
        </p:nvSpPr>
        <p:spPr/>
        <p:txBody>
          <a:bodyPr/>
          <a:lstStyle/>
          <a:p>
            <a:r>
              <a:rPr lang="en-US" smtClean="0"/>
              <a:t>Many Choices at Each Level</a:t>
            </a:r>
          </a:p>
        </p:txBody>
      </p:sp>
      <p:grpSp>
        <p:nvGrpSpPr>
          <p:cNvPr id="14340" name="Group 49"/>
          <p:cNvGrpSpPr>
            <a:grpSpLocks/>
          </p:cNvGrpSpPr>
          <p:nvPr/>
        </p:nvGrpSpPr>
        <p:grpSpPr bwMode="auto">
          <a:xfrm>
            <a:off x="685800" y="1295400"/>
            <a:ext cx="6762750" cy="5334000"/>
            <a:chOff x="859" y="624"/>
            <a:chExt cx="4260" cy="3360"/>
          </a:xfrm>
        </p:grpSpPr>
        <p:sp>
          <p:nvSpPr>
            <p:cNvPr id="14342" name="Text Box 3"/>
            <p:cNvSpPr txBox="1">
              <a:spLocks noChangeArrowheads="1"/>
            </p:cNvSpPr>
            <p:nvPr/>
          </p:nvSpPr>
          <p:spPr bwMode="auto">
            <a:xfrm>
              <a:off x="1614" y="624"/>
              <a:ext cx="2518" cy="288"/>
            </a:xfrm>
            <a:prstGeom prst="rect">
              <a:avLst/>
            </a:prstGeom>
            <a:noFill/>
            <a:ln w="9525">
              <a:noFill/>
              <a:miter lim="800000"/>
              <a:headEnd/>
              <a:tailEnd/>
            </a:ln>
          </p:spPr>
          <p:txBody>
            <a:bodyPr wrap="none">
              <a:spAutoFit/>
            </a:bodyPr>
            <a:lstStyle/>
            <a:p>
              <a:r>
                <a:rPr lang="en-US"/>
                <a:t>Solve a system of equations</a:t>
              </a:r>
            </a:p>
          </p:txBody>
        </p:sp>
        <p:grpSp>
          <p:nvGrpSpPr>
            <p:cNvPr id="14343" name="Group 28"/>
            <p:cNvGrpSpPr>
              <a:grpSpLocks/>
            </p:cNvGrpSpPr>
            <p:nvPr/>
          </p:nvGrpSpPr>
          <p:grpSpPr bwMode="auto">
            <a:xfrm>
              <a:off x="859" y="1150"/>
              <a:ext cx="4260" cy="405"/>
              <a:chOff x="859" y="1115"/>
              <a:chExt cx="4260" cy="405"/>
            </a:xfrm>
          </p:grpSpPr>
          <p:sp>
            <p:nvSpPr>
              <p:cNvPr id="14383" name="Text Box 4"/>
              <p:cNvSpPr txBox="1">
                <a:spLocks noChangeArrowheads="1"/>
              </p:cNvSpPr>
              <p:nvPr/>
            </p:nvSpPr>
            <p:spPr bwMode="auto">
              <a:xfrm>
                <a:off x="2294" y="1116"/>
                <a:ext cx="804" cy="404"/>
              </a:xfrm>
              <a:prstGeom prst="rect">
                <a:avLst/>
              </a:prstGeom>
              <a:noFill/>
              <a:ln w="9525">
                <a:noFill/>
                <a:miter lim="800000"/>
                <a:headEnd/>
                <a:tailEnd/>
              </a:ln>
            </p:spPr>
            <p:txBody>
              <a:bodyPr wrap="none">
                <a:spAutoFit/>
              </a:bodyPr>
              <a:lstStyle/>
              <a:p>
                <a:r>
                  <a:rPr lang="en-US" sz="1800"/>
                  <a:t>Gaussian </a:t>
                </a:r>
              </a:p>
              <a:p>
                <a:r>
                  <a:rPr lang="en-US" sz="1800"/>
                  <a:t>elimination</a:t>
                </a:r>
              </a:p>
            </p:txBody>
          </p:sp>
          <p:sp>
            <p:nvSpPr>
              <p:cNvPr id="14384" name="Text Box 5"/>
              <p:cNvSpPr txBox="1">
                <a:spLocks noChangeArrowheads="1"/>
              </p:cNvSpPr>
              <p:nvPr/>
            </p:nvSpPr>
            <p:spPr bwMode="auto">
              <a:xfrm>
                <a:off x="3464" y="1115"/>
                <a:ext cx="628" cy="404"/>
              </a:xfrm>
              <a:prstGeom prst="rect">
                <a:avLst/>
              </a:prstGeom>
              <a:noFill/>
              <a:ln w="9525">
                <a:noFill/>
                <a:miter lim="800000"/>
                <a:headEnd/>
                <a:tailEnd/>
              </a:ln>
            </p:spPr>
            <p:txBody>
              <a:bodyPr wrap="none">
                <a:spAutoFit/>
              </a:bodyPr>
              <a:lstStyle/>
              <a:p>
                <a:r>
                  <a:rPr lang="en-US" sz="1800"/>
                  <a:t>Jacobi</a:t>
                </a:r>
              </a:p>
              <a:p>
                <a:r>
                  <a:rPr lang="en-US" sz="1800"/>
                  <a:t>iteration</a:t>
                </a:r>
              </a:p>
            </p:txBody>
          </p:sp>
          <p:sp>
            <p:nvSpPr>
              <p:cNvPr id="14385" name="Text Box 6"/>
              <p:cNvSpPr txBox="1">
                <a:spLocks noChangeArrowheads="1"/>
              </p:cNvSpPr>
              <p:nvPr/>
            </p:nvSpPr>
            <p:spPr bwMode="auto">
              <a:xfrm>
                <a:off x="859" y="1202"/>
                <a:ext cx="1116" cy="231"/>
              </a:xfrm>
              <a:prstGeom prst="rect">
                <a:avLst/>
              </a:prstGeom>
              <a:noFill/>
              <a:ln w="9525">
                <a:noFill/>
                <a:miter lim="800000"/>
                <a:headEnd/>
                <a:tailEnd/>
              </a:ln>
            </p:spPr>
            <p:txBody>
              <a:bodyPr wrap="none">
                <a:spAutoFit/>
              </a:bodyPr>
              <a:lstStyle/>
              <a:p>
                <a:r>
                  <a:rPr lang="en-US" sz="1800"/>
                  <a:t>Red-black SOR</a:t>
                </a:r>
              </a:p>
            </p:txBody>
          </p:sp>
          <p:sp>
            <p:nvSpPr>
              <p:cNvPr id="14386" name="Text Box 7"/>
              <p:cNvSpPr txBox="1">
                <a:spLocks noChangeArrowheads="1"/>
              </p:cNvSpPr>
              <p:nvPr/>
            </p:nvSpPr>
            <p:spPr bwMode="auto">
              <a:xfrm>
                <a:off x="4459" y="1202"/>
                <a:ext cx="660" cy="231"/>
              </a:xfrm>
              <a:prstGeom prst="rect">
                <a:avLst/>
              </a:prstGeom>
              <a:noFill/>
              <a:ln w="9525">
                <a:noFill/>
                <a:miter lim="800000"/>
                <a:headEnd/>
                <a:tailEnd/>
              </a:ln>
            </p:spPr>
            <p:txBody>
              <a:bodyPr wrap="none">
                <a:spAutoFit/>
              </a:bodyPr>
              <a:lstStyle/>
              <a:p>
                <a:r>
                  <a:rPr lang="en-US" sz="1800"/>
                  <a:t>Multigrid</a:t>
                </a:r>
              </a:p>
            </p:txBody>
          </p:sp>
        </p:grpSp>
        <p:grpSp>
          <p:nvGrpSpPr>
            <p:cNvPr id="14344" name="Group 23"/>
            <p:cNvGrpSpPr>
              <a:grpSpLocks/>
            </p:cNvGrpSpPr>
            <p:nvPr/>
          </p:nvGrpSpPr>
          <p:grpSpPr bwMode="auto">
            <a:xfrm>
              <a:off x="1383" y="1794"/>
              <a:ext cx="2765" cy="231"/>
              <a:chOff x="1239" y="1848"/>
              <a:chExt cx="2765" cy="231"/>
            </a:xfrm>
          </p:grpSpPr>
          <p:sp>
            <p:nvSpPr>
              <p:cNvPr id="14379" name="Text Box 8"/>
              <p:cNvSpPr txBox="1">
                <a:spLocks noChangeArrowheads="1"/>
              </p:cNvSpPr>
              <p:nvPr/>
            </p:nvSpPr>
            <p:spPr bwMode="auto">
              <a:xfrm>
                <a:off x="1239" y="1848"/>
                <a:ext cx="812" cy="231"/>
              </a:xfrm>
              <a:prstGeom prst="rect">
                <a:avLst/>
              </a:prstGeom>
              <a:noFill/>
              <a:ln w="9525">
                <a:noFill/>
                <a:miter lim="800000"/>
                <a:headEnd/>
                <a:tailEnd/>
              </a:ln>
            </p:spPr>
            <p:txBody>
              <a:bodyPr wrap="none">
                <a:spAutoFit/>
              </a:bodyPr>
              <a:lstStyle/>
              <a:p>
                <a:r>
                  <a:rPr lang="en-US" sz="1800"/>
                  <a:t>FORTRAN</a:t>
                </a:r>
              </a:p>
            </p:txBody>
          </p:sp>
          <p:sp>
            <p:nvSpPr>
              <p:cNvPr id="14380" name="Text Box 9"/>
              <p:cNvSpPr txBox="1">
                <a:spLocks noChangeArrowheads="1"/>
              </p:cNvSpPr>
              <p:nvPr/>
            </p:nvSpPr>
            <p:spPr bwMode="auto">
              <a:xfrm>
                <a:off x="2330" y="1848"/>
                <a:ext cx="220" cy="231"/>
              </a:xfrm>
              <a:prstGeom prst="rect">
                <a:avLst/>
              </a:prstGeom>
              <a:noFill/>
              <a:ln w="9525">
                <a:noFill/>
                <a:miter lim="800000"/>
                <a:headEnd/>
                <a:tailEnd/>
              </a:ln>
            </p:spPr>
            <p:txBody>
              <a:bodyPr wrap="none">
                <a:spAutoFit/>
              </a:bodyPr>
              <a:lstStyle/>
              <a:p>
                <a:r>
                  <a:rPr lang="en-US" sz="1800"/>
                  <a:t>C</a:t>
                </a:r>
              </a:p>
            </p:txBody>
          </p:sp>
          <p:sp>
            <p:nvSpPr>
              <p:cNvPr id="14381" name="Text Box 10"/>
              <p:cNvSpPr txBox="1">
                <a:spLocks noChangeArrowheads="1"/>
              </p:cNvSpPr>
              <p:nvPr/>
            </p:nvSpPr>
            <p:spPr bwMode="auto">
              <a:xfrm>
                <a:off x="2876" y="1848"/>
                <a:ext cx="388" cy="231"/>
              </a:xfrm>
              <a:prstGeom prst="rect">
                <a:avLst/>
              </a:prstGeom>
              <a:noFill/>
              <a:ln w="9525">
                <a:noFill/>
                <a:miter lim="800000"/>
                <a:headEnd/>
                <a:tailEnd/>
              </a:ln>
            </p:spPr>
            <p:txBody>
              <a:bodyPr wrap="none">
                <a:spAutoFit/>
              </a:bodyPr>
              <a:lstStyle/>
              <a:p>
                <a:r>
                  <a:rPr lang="en-US" sz="1800"/>
                  <a:t>C++</a:t>
                </a:r>
              </a:p>
            </p:txBody>
          </p:sp>
          <p:sp>
            <p:nvSpPr>
              <p:cNvPr id="14382" name="Text Box 11"/>
              <p:cNvSpPr txBox="1">
                <a:spLocks noChangeArrowheads="1"/>
              </p:cNvSpPr>
              <p:nvPr/>
            </p:nvSpPr>
            <p:spPr bwMode="auto">
              <a:xfrm>
                <a:off x="3584" y="1848"/>
                <a:ext cx="420" cy="231"/>
              </a:xfrm>
              <a:prstGeom prst="rect">
                <a:avLst/>
              </a:prstGeom>
              <a:noFill/>
              <a:ln w="9525">
                <a:noFill/>
                <a:miter lim="800000"/>
                <a:headEnd/>
                <a:tailEnd/>
              </a:ln>
            </p:spPr>
            <p:txBody>
              <a:bodyPr wrap="none">
                <a:spAutoFit/>
              </a:bodyPr>
              <a:lstStyle/>
              <a:p>
                <a:r>
                  <a:rPr lang="en-US" sz="1800"/>
                  <a:t>Java</a:t>
                </a:r>
              </a:p>
            </p:txBody>
          </p:sp>
        </p:grpSp>
        <p:grpSp>
          <p:nvGrpSpPr>
            <p:cNvPr id="14345" name="Group 24"/>
            <p:cNvGrpSpPr>
              <a:grpSpLocks/>
            </p:cNvGrpSpPr>
            <p:nvPr/>
          </p:nvGrpSpPr>
          <p:grpSpPr bwMode="auto">
            <a:xfrm>
              <a:off x="1099" y="2263"/>
              <a:ext cx="3399" cy="233"/>
              <a:chOff x="811" y="2472"/>
              <a:chExt cx="3399" cy="233"/>
            </a:xfrm>
          </p:grpSpPr>
          <p:sp>
            <p:nvSpPr>
              <p:cNvPr id="14376" name="Text Box 12"/>
              <p:cNvSpPr txBox="1">
                <a:spLocks noChangeArrowheads="1"/>
              </p:cNvSpPr>
              <p:nvPr/>
            </p:nvSpPr>
            <p:spPr bwMode="auto">
              <a:xfrm>
                <a:off x="2111" y="2472"/>
                <a:ext cx="660" cy="231"/>
              </a:xfrm>
              <a:prstGeom prst="rect">
                <a:avLst/>
              </a:prstGeom>
              <a:noFill/>
              <a:ln w="9525">
                <a:noFill/>
                <a:miter lim="800000"/>
                <a:headEnd/>
                <a:tailEnd/>
              </a:ln>
            </p:spPr>
            <p:txBody>
              <a:bodyPr wrap="none">
                <a:spAutoFit/>
              </a:bodyPr>
              <a:lstStyle/>
              <a:p>
                <a:r>
                  <a:rPr lang="en-US" sz="1800"/>
                  <a:t>Intel x86</a:t>
                </a:r>
              </a:p>
            </p:txBody>
          </p:sp>
          <p:sp>
            <p:nvSpPr>
              <p:cNvPr id="14377" name="Text Box 13"/>
              <p:cNvSpPr txBox="1">
                <a:spLocks noChangeArrowheads="1"/>
              </p:cNvSpPr>
              <p:nvPr/>
            </p:nvSpPr>
            <p:spPr bwMode="auto">
              <a:xfrm>
                <a:off x="811" y="2472"/>
                <a:ext cx="908" cy="231"/>
              </a:xfrm>
              <a:prstGeom prst="rect">
                <a:avLst/>
              </a:prstGeom>
              <a:noFill/>
              <a:ln w="9525">
                <a:noFill/>
                <a:miter lim="800000"/>
                <a:headEnd/>
                <a:tailEnd/>
              </a:ln>
            </p:spPr>
            <p:txBody>
              <a:bodyPr wrap="none">
                <a:spAutoFit/>
              </a:bodyPr>
              <a:lstStyle/>
              <a:p>
                <a:r>
                  <a:rPr lang="en-US" sz="1800"/>
                  <a:t>Sun SPARC</a:t>
                </a:r>
              </a:p>
            </p:txBody>
          </p:sp>
          <p:sp>
            <p:nvSpPr>
              <p:cNvPr id="14378" name="Text Box 14"/>
              <p:cNvSpPr txBox="1">
                <a:spLocks noChangeArrowheads="1"/>
              </p:cNvSpPr>
              <p:nvPr/>
            </p:nvSpPr>
            <p:spPr bwMode="auto">
              <a:xfrm>
                <a:off x="3181" y="2472"/>
                <a:ext cx="1029" cy="233"/>
              </a:xfrm>
              <a:prstGeom prst="rect">
                <a:avLst/>
              </a:prstGeom>
              <a:noFill/>
              <a:ln w="9525">
                <a:noFill/>
                <a:miter lim="800000"/>
                <a:headEnd/>
                <a:tailEnd/>
              </a:ln>
            </p:spPr>
            <p:txBody>
              <a:bodyPr wrap="none">
                <a:spAutoFit/>
              </a:bodyPr>
              <a:lstStyle/>
              <a:p>
                <a:r>
                  <a:rPr lang="en-US" sz="1800"/>
                  <a:t>IBM PowerPC</a:t>
                </a:r>
              </a:p>
            </p:txBody>
          </p:sp>
        </p:grpSp>
        <p:grpSp>
          <p:nvGrpSpPr>
            <p:cNvPr id="14346" name="Group 25"/>
            <p:cNvGrpSpPr>
              <a:grpSpLocks/>
            </p:cNvGrpSpPr>
            <p:nvPr/>
          </p:nvGrpSpPr>
          <p:grpSpPr bwMode="auto">
            <a:xfrm>
              <a:off x="1480" y="2733"/>
              <a:ext cx="2888" cy="291"/>
              <a:chOff x="1192" y="2928"/>
              <a:chExt cx="2888" cy="291"/>
            </a:xfrm>
          </p:grpSpPr>
          <p:sp>
            <p:nvSpPr>
              <p:cNvPr id="14373" name="Text Box 15"/>
              <p:cNvSpPr txBox="1">
                <a:spLocks noChangeArrowheads="1"/>
              </p:cNvSpPr>
              <p:nvPr/>
            </p:nvSpPr>
            <p:spPr bwMode="auto">
              <a:xfrm>
                <a:off x="1192" y="2986"/>
                <a:ext cx="771" cy="233"/>
              </a:xfrm>
              <a:prstGeom prst="rect">
                <a:avLst/>
              </a:prstGeom>
              <a:noFill/>
              <a:ln w="9525">
                <a:noFill/>
                <a:miter lim="800000"/>
                <a:headEnd/>
                <a:tailEnd/>
              </a:ln>
            </p:spPr>
            <p:txBody>
              <a:bodyPr wrap="none">
                <a:spAutoFit/>
              </a:bodyPr>
              <a:lstStyle/>
              <a:p>
                <a:r>
                  <a:rPr lang="en-US" sz="1800"/>
                  <a:t>Pentium 4</a:t>
                </a:r>
              </a:p>
            </p:txBody>
          </p:sp>
          <p:sp>
            <p:nvSpPr>
              <p:cNvPr id="14374" name="Text Box 16"/>
              <p:cNvSpPr txBox="1">
                <a:spLocks noChangeArrowheads="1"/>
              </p:cNvSpPr>
              <p:nvPr/>
            </p:nvSpPr>
            <p:spPr bwMode="auto">
              <a:xfrm>
                <a:off x="2011" y="2928"/>
                <a:ext cx="860" cy="233"/>
              </a:xfrm>
              <a:prstGeom prst="rect">
                <a:avLst/>
              </a:prstGeom>
              <a:noFill/>
              <a:ln w="9525">
                <a:noFill/>
                <a:miter lim="800000"/>
                <a:headEnd/>
                <a:tailEnd/>
              </a:ln>
            </p:spPr>
            <p:txBody>
              <a:bodyPr wrap="none">
                <a:spAutoFit/>
              </a:bodyPr>
              <a:lstStyle/>
              <a:p>
                <a:r>
                  <a:rPr lang="en-US" sz="1800"/>
                  <a:t>Core 2 Duo</a:t>
                </a:r>
              </a:p>
            </p:txBody>
          </p:sp>
          <p:sp>
            <p:nvSpPr>
              <p:cNvPr id="14375" name="Text Box 17"/>
              <p:cNvSpPr txBox="1">
                <a:spLocks noChangeArrowheads="1"/>
              </p:cNvSpPr>
              <p:nvPr/>
            </p:nvSpPr>
            <p:spPr bwMode="auto">
              <a:xfrm>
                <a:off x="2978" y="2986"/>
                <a:ext cx="1102" cy="233"/>
              </a:xfrm>
              <a:prstGeom prst="rect">
                <a:avLst/>
              </a:prstGeom>
              <a:noFill/>
              <a:ln w="9525">
                <a:noFill/>
                <a:miter lim="800000"/>
                <a:headEnd/>
                <a:tailEnd/>
              </a:ln>
            </p:spPr>
            <p:txBody>
              <a:bodyPr wrap="none">
                <a:spAutoFit/>
              </a:bodyPr>
              <a:lstStyle/>
              <a:p>
                <a:r>
                  <a:rPr lang="en-US" sz="1800"/>
                  <a:t>AMD Athlon X2</a:t>
                </a:r>
              </a:p>
            </p:txBody>
          </p:sp>
        </p:grpSp>
        <p:grpSp>
          <p:nvGrpSpPr>
            <p:cNvPr id="14347" name="Group 26"/>
            <p:cNvGrpSpPr>
              <a:grpSpLocks/>
            </p:cNvGrpSpPr>
            <p:nvPr/>
          </p:nvGrpSpPr>
          <p:grpSpPr bwMode="auto">
            <a:xfrm>
              <a:off x="1449" y="3202"/>
              <a:ext cx="3068" cy="231"/>
              <a:chOff x="1209" y="3288"/>
              <a:chExt cx="3068" cy="231"/>
            </a:xfrm>
          </p:grpSpPr>
          <p:sp>
            <p:nvSpPr>
              <p:cNvPr id="14371" name="Text Box 18"/>
              <p:cNvSpPr txBox="1">
                <a:spLocks noChangeArrowheads="1"/>
              </p:cNvSpPr>
              <p:nvPr/>
            </p:nvSpPr>
            <p:spPr bwMode="auto">
              <a:xfrm>
                <a:off x="1209" y="3288"/>
                <a:ext cx="1300" cy="231"/>
              </a:xfrm>
              <a:prstGeom prst="rect">
                <a:avLst/>
              </a:prstGeom>
              <a:noFill/>
              <a:ln w="9525">
                <a:noFill/>
                <a:miter lim="800000"/>
                <a:headEnd/>
                <a:tailEnd/>
              </a:ln>
            </p:spPr>
            <p:txBody>
              <a:bodyPr wrap="none">
                <a:spAutoFit/>
              </a:bodyPr>
              <a:lstStyle/>
              <a:p>
                <a:r>
                  <a:rPr lang="en-US" sz="1800"/>
                  <a:t>Ripple-carry adder</a:t>
                </a:r>
              </a:p>
            </p:txBody>
          </p:sp>
          <p:sp>
            <p:nvSpPr>
              <p:cNvPr id="14372" name="Text Box 19"/>
              <p:cNvSpPr txBox="1">
                <a:spLocks noChangeArrowheads="1"/>
              </p:cNvSpPr>
              <p:nvPr/>
            </p:nvSpPr>
            <p:spPr bwMode="auto">
              <a:xfrm>
                <a:off x="2689" y="3288"/>
                <a:ext cx="1588" cy="231"/>
              </a:xfrm>
              <a:prstGeom prst="rect">
                <a:avLst/>
              </a:prstGeom>
              <a:noFill/>
              <a:ln w="9525">
                <a:noFill/>
                <a:miter lim="800000"/>
                <a:headEnd/>
                <a:tailEnd/>
              </a:ln>
            </p:spPr>
            <p:txBody>
              <a:bodyPr wrap="none">
                <a:spAutoFit/>
              </a:bodyPr>
              <a:lstStyle/>
              <a:p>
                <a:r>
                  <a:rPr lang="en-US" sz="1800"/>
                  <a:t>Carry-lookahead adder</a:t>
                </a:r>
              </a:p>
            </p:txBody>
          </p:sp>
        </p:grpSp>
        <p:grpSp>
          <p:nvGrpSpPr>
            <p:cNvPr id="14348" name="Group 27"/>
            <p:cNvGrpSpPr>
              <a:grpSpLocks/>
            </p:cNvGrpSpPr>
            <p:nvPr/>
          </p:nvGrpSpPr>
          <p:grpSpPr bwMode="auto">
            <a:xfrm>
              <a:off x="1387" y="3696"/>
              <a:ext cx="3312" cy="288"/>
              <a:chOff x="1387" y="3696"/>
              <a:chExt cx="3312" cy="288"/>
            </a:xfrm>
          </p:grpSpPr>
          <p:sp>
            <p:nvSpPr>
              <p:cNvPr id="14368" name="Text Box 20"/>
              <p:cNvSpPr txBox="1">
                <a:spLocks noChangeArrowheads="1"/>
              </p:cNvSpPr>
              <p:nvPr/>
            </p:nvSpPr>
            <p:spPr bwMode="auto">
              <a:xfrm>
                <a:off x="1387" y="3751"/>
                <a:ext cx="956" cy="233"/>
              </a:xfrm>
              <a:prstGeom prst="rect">
                <a:avLst/>
              </a:prstGeom>
              <a:noFill/>
              <a:ln w="9525">
                <a:noFill/>
                <a:miter lim="800000"/>
                <a:headEnd/>
                <a:tailEnd/>
              </a:ln>
            </p:spPr>
            <p:txBody>
              <a:bodyPr wrap="none">
                <a:spAutoFit/>
              </a:bodyPr>
              <a:lstStyle/>
              <a:p>
                <a:r>
                  <a:rPr lang="en-US" sz="1800"/>
                  <a:t>Static CMOS</a:t>
                </a:r>
              </a:p>
            </p:txBody>
          </p:sp>
          <p:sp>
            <p:nvSpPr>
              <p:cNvPr id="14369" name="Text Box 21"/>
              <p:cNvSpPr txBox="1">
                <a:spLocks noChangeArrowheads="1"/>
              </p:cNvSpPr>
              <p:nvPr/>
            </p:nvSpPr>
            <p:spPr bwMode="auto">
              <a:xfrm>
                <a:off x="2347" y="3751"/>
                <a:ext cx="1158" cy="233"/>
              </a:xfrm>
              <a:prstGeom prst="rect">
                <a:avLst/>
              </a:prstGeom>
              <a:noFill/>
              <a:ln w="9525">
                <a:noFill/>
                <a:miter lim="800000"/>
                <a:headEnd/>
                <a:tailEnd/>
              </a:ln>
            </p:spPr>
            <p:txBody>
              <a:bodyPr wrap="none">
                <a:spAutoFit/>
              </a:bodyPr>
              <a:lstStyle/>
              <a:p>
                <a:r>
                  <a:rPr lang="en-US" sz="1800"/>
                  <a:t>Dynamic CMOS</a:t>
                </a:r>
              </a:p>
            </p:txBody>
          </p:sp>
          <p:sp>
            <p:nvSpPr>
              <p:cNvPr id="14370" name="Text Box 22"/>
              <p:cNvSpPr txBox="1">
                <a:spLocks noChangeArrowheads="1"/>
              </p:cNvSpPr>
              <p:nvPr/>
            </p:nvSpPr>
            <p:spPr bwMode="auto">
              <a:xfrm>
                <a:off x="3500" y="3696"/>
                <a:ext cx="1199" cy="233"/>
              </a:xfrm>
              <a:prstGeom prst="rect">
                <a:avLst/>
              </a:prstGeom>
              <a:noFill/>
              <a:ln w="9525">
                <a:noFill/>
                <a:miter lim="800000"/>
                <a:headEnd/>
                <a:tailEnd/>
              </a:ln>
            </p:spPr>
            <p:txBody>
              <a:bodyPr wrap="none">
                <a:spAutoFit/>
              </a:bodyPr>
              <a:lstStyle/>
              <a:p>
                <a:r>
                  <a:rPr lang="en-US" sz="1800"/>
                  <a:t>Nanomechanical</a:t>
                </a:r>
              </a:p>
            </p:txBody>
          </p:sp>
        </p:grpSp>
        <p:sp>
          <p:nvSpPr>
            <p:cNvPr id="14349" name="Line 29"/>
            <p:cNvSpPr>
              <a:spLocks noChangeShapeType="1"/>
            </p:cNvSpPr>
            <p:nvPr/>
          </p:nvSpPr>
          <p:spPr bwMode="auto">
            <a:xfrm flipH="1">
              <a:off x="1728" y="912"/>
              <a:ext cx="960" cy="336"/>
            </a:xfrm>
            <a:prstGeom prst="line">
              <a:avLst/>
            </a:prstGeom>
            <a:noFill/>
            <a:ln w="9525">
              <a:solidFill>
                <a:schemeClr val="tx1"/>
              </a:solidFill>
              <a:round/>
              <a:headEnd/>
              <a:tailEnd/>
            </a:ln>
          </p:spPr>
          <p:txBody>
            <a:bodyPr/>
            <a:lstStyle/>
            <a:p>
              <a:endParaRPr lang="en-US"/>
            </a:p>
          </p:txBody>
        </p:sp>
        <p:sp>
          <p:nvSpPr>
            <p:cNvPr id="14350" name="Line 30"/>
            <p:cNvSpPr>
              <a:spLocks noChangeShapeType="1"/>
            </p:cNvSpPr>
            <p:nvPr/>
          </p:nvSpPr>
          <p:spPr bwMode="auto">
            <a:xfrm>
              <a:off x="2688" y="912"/>
              <a:ext cx="0" cy="288"/>
            </a:xfrm>
            <a:prstGeom prst="line">
              <a:avLst/>
            </a:prstGeom>
            <a:noFill/>
            <a:ln w="9525">
              <a:solidFill>
                <a:schemeClr val="tx1"/>
              </a:solidFill>
              <a:round/>
              <a:headEnd/>
              <a:tailEnd/>
            </a:ln>
          </p:spPr>
          <p:txBody>
            <a:bodyPr/>
            <a:lstStyle/>
            <a:p>
              <a:endParaRPr lang="en-US"/>
            </a:p>
          </p:txBody>
        </p:sp>
        <p:sp>
          <p:nvSpPr>
            <p:cNvPr id="14351" name="Line 31"/>
            <p:cNvSpPr>
              <a:spLocks noChangeShapeType="1"/>
            </p:cNvSpPr>
            <p:nvPr/>
          </p:nvSpPr>
          <p:spPr bwMode="auto">
            <a:xfrm>
              <a:off x="2688" y="912"/>
              <a:ext cx="1008" cy="288"/>
            </a:xfrm>
            <a:prstGeom prst="line">
              <a:avLst/>
            </a:prstGeom>
            <a:noFill/>
            <a:ln w="9525">
              <a:solidFill>
                <a:schemeClr val="tx1"/>
              </a:solidFill>
              <a:round/>
              <a:headEnd/>
              <a:tailEnd/>
            </a:ln>
          </p:spPr>
          <p:txBody>
            <a:bodyPr/>
            <a:lstStyle/>
            <a:p>
              <a:endParaRPr lang="en-US"/>
            </a:p>
          </p:txBody>
        </p:sp>
        <p:sp>
          <p:nvSpPr>
            <p:cNvPr id="14352" name="Line 32"/>
            <p:cNvSpPr>
              <a:spLocks noChangeShapeType="1"/>
            </p:cNvSpPr>
            <p:nvPr/>
          </p:nvSpPr>
          <p:spPr bwMode="auto">
            <a:xfrm>
              <a:off x="2688" y="912"/>
              <a:ext cx="1824" cy="336"/>
            </a:xfrm>
            <a:prstGeom prst="line">
              <a:avLst/>
            </a:prstGeom>
            <a:noFill/>
            <a:ln w="9525">
              <a:solidFill>
                <a:schemeClr val="tx1"/>
              </a:solidFill>
              <a:round/>
              <a:headEnd/>
              <a:tailEnd/>
            </a:ln>
          </p:spPr>
          <p:txBody>
            <a:bodyPr/>
            <a:lstStyle/>
            <a:p>
              <a:endParaRPr lang="en-US"/>
            </a:p>
          </p:txBody>
        </p:sp>
        <p:sp>
          <p:nvSpPr>
            <p:cNvPr id="14353" name="Line 33"/>
            <p:cNvSpPr>
              <a:spLocks noChangeShapeType="1"/>
            </p:cNvSpPr>
            <p:nvPr/>
          </p:nvSpPr>
          <p:spPr bwMode="auto">
            <a:xfrm flipH="1">
              <a:off x="2112" y="1536"/>
              <a:ext cx="576" cy="288"/>
            </a:xfrm>
            <a:prstGeom prst="line">
              <a:avLst/>
            </a:prstGeom>
            <a:noFill/>
            <a:ln w="9525">
              <a:solidFill>
                <a:schemeClr val="tx1"/>
              </a:solidFill>
              <a:round/>
              <a:headEnd/>
              <a:tailEnd/>
            </a:ln>
          </p:spPr>
          <p:txBody>
            <a:bodyPr/>
            <a:lstStyle/>
            <a:p>
              <a:endParaRPr lang="en-US"/>
            </a:p>
          </p:txBody>
        </p:sp>
        <p:sp>
          <p:nvSpPr>
            <p:cNvPr id="14354" name="Line 34"/>
            <p:cNvSpPr>
              <a:spLocks noChangeShapeType="1"/>
            </p:cNvSpPr>
            <p:nvPr/>
          </p:nvSpPr>
          <p:spPr bwMode="auto">
            <a:xfrm flipH="1">
              <a:off x="2592" y="1536"/>
              <a:ext cx="96" cy="288"/>
            </a:xfrm>
            <a:prstGeom prst="line">
              <a:avLst/>
            </a:prstGeom>
            <a:noFill/>
            <a:ln w="9525">
              <a:solidFill>
                <a:schemeClr val="tx1"/>
              </a:solidFill>
              <a:round/>
              <a:headEnd/>
              <a:tailEnd/>
            </a:ln>
          </p:spPr>
          <p:txBody>
            <a:bodyPr/>
            <a:lstStyle/>
            <a:p>
              <a:endParaRPr lang="en-US"/>
            </a:p>
          </p:txBody>
        </p:sp>
        <p:sp>
          <p:nvSpPr>
            <p:cNvPr id="14355" name="Line 35"/>
            <p:cNvSpPr>
              <a:spLocks noChangeShapeType="1"/>
            </p:cNvSpPr>
            <p:nvPr/>
          </p:nvSpPr>
          <p:spPr bwMode="auto">
            <a:xfrm>
              <a:off x="2688" y="1536"/>
              <a:ext cx="384" cy="288"/>
            </a:xfrm>
            <a:prstGeom prst="line">
              <a:avLst/>
            </a:prstGeom>
            <a:noFill/>
            <a:ln w="9525">
              <a:solidFill>
                <a:schemeClr val="tx1"/>
              </a:solidFill>
              <a:round/>
              <a:headEnd/>
              <a:tailEnd/>
            </a:ln>
          </p:spPr>
          <p:txBody>
            <a:bodyPr/>
            <a:lstStyle/>
            <a:p>
              <a:endParaRPr lang="en-US"/>
            </a:p>
          </p:txBody>
        </p:sp>
        <p:sp>
          <p:nvSpPr>
            <p:cNvPr id="14356" name="Line 36"/>
            <p:cNvSpPr>
              <a:spLocks noChangeShapeType="1"/>
            </p:cNvSpPr>
            <p:nvPr/>
          </p:nvSpPr>
          <p:spPr bwMode="auto">
            <a:xfrm>
              <a:off x="2688" y="1536"/>
              <a:ext cx="1056" cy="288"/>
            </a:xfrm>
            <a:prstGeom prst="line">
              <a:avLst/>
            </a:prstGeom>
            <a:noFill/>
            <a:ln w="9525">
              <a:solidFill>
                <a:schemeClr val="tx1"/>
              </a:solidFill>
              <a:round/>
              <a:headEnd/>
              <a:tailEnd/>
            </a:ln>
          </p:spPr>
          <p:txBody>
            <a:bodyPr/>
            <a:lstStyle/>
            <a:p>
              <a:endParaRPr lang="en-US"/>
            </a:p>
          </p:txBody>
        </p:sp>
        <p:sp>
          <p:nvSpPr>
            <p:cNvPr id="14357" name="Line 37"/>
            <p:cNvSpPr>
              <a:spLocks noChangeShapeType="1"/>
            </p:cNvSpPr>
            <p:nvPr/>
          </p:nvSpPr>
          <p:spPr bwMode="auto">
            <a:xfrm flipH="1">
              <a:off x="1920" y="2016"/>
              <a:ext cx="624" cy="288"/>
            </a:xfrm>
            <a:prstGeom prst="line">
              <a:avLst/>
            </a:prstGeom>
            <a:noFill/>
            <a:ln w="9525">
              <a:solidFill>
                <a:schemeClr val="tx1"/>
              </a:solidFill>
              <a:round/>
              <a:headEnd/>
              <a:tailEnd/>
            </a:ln>
          </p:spPr>
          <p:txBody>
            <a:bodyPr/>
            <a:lstStyle/>
            <a:p>
              <a:endParaRPr lang="en-US"/>
            </a:p>
          </p:txBody>
        </p:sp>
        <p:sp>
          <p:nvSpPr>
            <p:cNvPr id="14358" name="Line 38"/>
            <p:cNvSpPr>
              <a:spLocks noChangeShapeType="1"/>
            </p:cNvSpPr>
            <p:nvPr/>
          </p:nvSpPr>
          <p:spPr bwMode="auto">
            <a:xfrm>
              <a:off x="2544" y="2016"/>
              <a:ext cx="48" cy="288"/>
            </a:xfrm>
            <a:prstGeom prst="line">
              <a:avLst/>
            </a:prstGeom>
            <a:noFill/>
            <a:ln w="9525">
              <a:solidFill>
                <a:schemeClr val="tx1"/>
              </a:solidFill>
              <a:round/>
              <a:headEnd/>
              <a:tailEnd/>
            </a:ln>
          </p:spPr>
          <p:txBody>
            <a:bodyPr/>
            <a:lstStyle/>
            <a:p>
              <a:endParaRPr lang="en-US"/>
            </a:p>
          </p:txBody>
        </p:sp>
        <p:sp>
          <p:nvSpPr>
            <p:cNvPr id="14359" name="Line 39"/>
            <p:cNvSpPr>
              <a:spLocks noChangeShapeType="1"/>
            </p:cNvSpPr>
            <p:nvPr/>
          </p:nvSpPr>
          <p:spPr bwMode="auto">
            <a:xfrm>
              <a:off x="2544" y="2016"/>
              <a:ext cx="960" cy="288"/>
            </a:xfrm>
            <a:prstGeom prst="line">
              <a:avLst/>
            </a:prstGeom>
            <a:noFill/>
            <a:ln w="9525">
              <a:solidFill>
                <a:schemeClr val="tx1"/>
              </a:solidFill>
              <a:round/>
              <a:headEnd/>
              <a:tailEnd/>
            </a:ln>
          </p:spPr>
          <p:txBody>
            <a:bodyPr/>
            <a:lstStyle/>
            <a:p>
              <a:endParaRPr lang="en-US"/>
            </a:p>
          </p:txBody>
        </p:sp>
        <p:sp>
          <p:nvSpPr>
            <p:cNvPr id="14360" name="Line 40"/>
            <p:cNvSpPr>
              <a:spLocks noChangeShapeType="1"/>
            </p:cNvSpPr>
            <p:nvPr/>
          </p:nvSpPr>
          <p:spPr bwMode="auto">
            <a:xfrm flipH="1">
              <a:off x="2112" y="2448"/>
              <a:ext cx="576" cy="336"/>
            </a:xfrm>
            <a:prstGeom prst="line">
              <a:avLst/>
            </a:prstGeom>
            <a:noFill/>
            <a:ln w="9525">
              <a:solidFill>
                <a:schemeClr val="tx1"/>
              </a:solidFill>
              <a:round/>
              <a:headEnd/>
              <a:tailEnd/>
            </a:ln>
          </p:spPr>
          <p:txBody>
            <a:bodyPr/>
            <a:lstStyle/>
            <a:p>
              <a:endParaRPr lang="en-US"/>
            </a:p>
          </p:txBody>
        </p:sp>
        <p:sp>
          <p:nvSpPr>
            <p:cNvPr id="14361" name="Line 41"/>
            <p:cNvSpPr>
              <a:spLocks noChangeShapeType="1"/>
            </p:cNvSpPr>
            <p:nvPr/>
          </p:nvSpPr>
          <p:spPr bwMode="auto">
            <a:xfrm>
              <a:off x="2688" y="2448"/>
              <a:ext cx="48" cy="288"/>
            </a:xfrm>
            <a:prstGeom prst="line">
              <a:avLst/>
            </a:prstGeom>
            <a:noFill/>
            <a:ln w="9525">
              <a:solidFill>
                <a:schemeClr val="tx1"/>
              </a:solidFill>
              <a:round/>
              <a:headEnd/>
              <a:tailEnd/>
            </a:ln>
          </p:spPr>
          <p:txBody>
            <a:bodyPr/>
            <a:lstStyle/>
            <a:p>
              <a:endParaRPr lang="en-US"/>
            </a:p>
          </p:txBody>
        </p:sp>
        <p:sp>
          <p:nvSpPr>
            <p:cNvPr id="14362" name="Line 42"/>
            <p:cNvSpPr>
              <a:spLocks noChangeShapeType="1"/>
            </p:cNvSpPr>
            <p:nvPr/>
          </p:nvSpPr>
          <p:spPr bwMode="auto">
            <a:xfrm>
              <a:off x="2688" y="2448"/>
              <a:ext cx="816" cy="336"/>
            </a:xfrm>
            <a:prstGeom prst="line">
              <a:avLst/>
            </a:prstGeom>
            <a:noFill/>
            <a:ln w="9525">
              <a:solidFill>
                <a:schemeClr val="tx1"/>
              </a:solidFill>
              <a:round/>
              <a:headEnd/>
              <a:tailEnd/>
            </a:ln>
          </p:spPr>
          <p:txBody>
            <a:bodyPr/>
            <a:lstStyle/>
            <a:p>
              <a:endParaRPr lang="en-US"/>
            </a:p>
          </p:txBody>
        </p:sp>
        <p:sp>
          <p:nvSpPr>
            <p:cNvPr id="14363" name="Line 43"/>
            <p:cNvSpPr>
              <a:spLocks noChangeShapeType="1"/>
            </p:cNvSpPr>
            <p:nvPr/>
          </p:nvSpPr>
          <p:spPr bwMode="auto">
            <a:xfrm flipH="1">
              <a:off x="2448" y="2976"/>
              <a:ext cx="288" cy="240"/>
            </a:xfrm>
            <a:prstGeom prst="line">
              <a:avLst/>
            </a:prstGeom>
            <a:noFill/>
            <a:ln w="9525">
              <a:solidFill>
                <a:schemeClr val="tx1"/>
              </a:solidFill>
              <a:round/>
              <a:headEnd/>
              <a:tailEnd/>
            </a:ln>
          </p:spPr>
          <p:txBody>
            <a:bodyPr/>
            <a:lstStyle/>
            <a:p>
              <a:endParaRPr lang="en-US"/>
            </a:p>
          </p:txBody>
        </p:sp>
        <p:sp>
          <p:nvSpPr>
            <p:cNvPr id="14364" name="Line 44"/>
            <p:cNvSpPr>
              <a:spLocks noChangeShapeType="1"/>
            </p:cNvSpPr>
            <p:nvPr/>
          </p:nvSpPr>
          <p:spPr bwMode="auto">
            <a:xfrm>
              <a:off x="2736" y="2976"/>
              <a:ext cx="336" cy="240"/>
            </a:xfrm>
            <a:prstGeom prst="line">
              <a:avLst/>
            </a:prstGeom>
            <a:noFill/>
            <a:ln w="9525">
              <a:solidFill>
                <a:schemeClr val="tx1"/>
              </a:solidFill>
              <a:round/>
              <a:headEnd/>
              <a:tailEnd/>
            </a:ln>
          </p:spPr>
          <p:txBody>
            <a:bodyPr/>
            <a:lstStyle/>
            <a:p>
              <a:endParaRPr lang="en-US"/>
            </a:p>
          </p:txBody>
        </p:sp>
        <p:sp>
          <p:nvSpPr>
            <p:cNvPr id="14365" name="Line 46"/>
            <p:cNvSpPr>
              <a:spLocks noChangeShapeType="1"/>
            </p:cNvSpPr>
            <p:nvPr/>
          </p:nvSpPr>
          <p:spPr bwMode="auto">
            <a:xfrm flipH="1">
              <a:off x="1920" y="3408"/>
              <a:ext cx="1488" cy="336"/>
            </a:xfrm>
            <a:prstGeom prst="line">
              <a:avLst/>
            </a:prstGeom>
            <a:noFill/>
            <a:ln w="9525">
              <a:solidFill>
                <a:schemeClr val="tx1"/>
              </a:solidFill>
              <a:round/>
              <a:headEnd/>
              <a:tailEnd/>
            </a:ln>
          </p:spPr>
          <p:txBody>
            <a:bodyPr/>
            <a:lstStyle/>
            <a:p>
              <a:endParaRPr lang="en-US"/>
            </a:p>
          </p:txBody>
        </p:sp>
        <p:sp>
          <p:nvSpPr>
            <p:cNvPr id="14366" name="Line 47"/>
            <p:cNvSpPr>
              <a:spLocks noChangeShapeType="1"/>
            </p:cNvSpPr>
            <p:nvPr/>
          </p:nvSpPr>
          <p:spPr bwMode="auto">
            <a:xfrm flipH="1">
              <a:off x="2880" y="3408"/>
              <a:ext cx="528" cy="336"/>
            </a:xfrm>
            <a:prstGeom prst="line">
              <a:avLst/>
            </a:prstGeom>
            <a:noFill/>
            <a:ln w="9525">
              <a:solidFill>
                <a:schemeClr val="tx1"/>
              </a:solidFill>
              <a:round/>
              <a:headEnd/>
              <a:tailEnd/>
            </a:ln>
          </p:spPr>
          <p:txBody>
            <a:bodyPr/>
            <a:lstStyle/>
            <a:p>
              <a:endParaRPr lang="en-US"/>
            </a:p>
          </p:txBody>
        </p:sp>
        <p:sp>
          <p:nvSpPr>
            <p:cNvPr id="14367" name="Line 48"/>
            <p:cNvSpPr>
              <a:spLocks noChangeShapeType="1"/>
            </p:cNvSpPr>
            <p:nvPr/>
          </p:nvSpPr>
          <p:spPr bwMode="auto">
            <a:xfrm>
              <a:off x="3408" y="3408"/>
              <a:ext cx="379" cy="288"/>
            </a:xfrm>
            <a:prstGeom prst="line">
              <a:avLst/>
            </a:prstGeom>
            <a:noFill/>
            <a:ln w="9525">
              <a:solidFill>
                <a:schemeClr val="tx1"/>
              </a:solidFill>
              <a:round/>
              <a:headEnd/>
              <a:tailEnd/>
            </a:ln>
          </p:spPr>
          <p:txBody>
            <a:bodyPr/>
            <a:lstStyle/>
            <a:p>
              <a:endParaRPr lang="en-US"/>
            </a:p>
          </p:txBody>
        </p:sp>
      </p:grpSp>
      <p:sp>
        <p:nvSpPr>
          <p:cNvPr id="14341" name="Text Box 50"/>
          <p:cNvSpPr txBox="1">
            <a:spLocks noChangeArrowheads="1"/>
          </p:cNvSpPr>
          <p:nvPr/>
        </p:nvSpPr>
        <p:spPr bwMode="auto">
          <a:xfrm>
            <a:off x="6858000" y="3124200"/>
            <a:ext cx="1906588" cy="1927225"/>
          </a:xfrm>
          <a:prstGeom prst="rect">
            <a:avLst/>
          </a:prstGeom>
          <a:noFill/>
          <a:ln w="9525">
            <a:solidFill>
              <a:schemeClr val="tx1"/>
            </a:solidFill>
            <a:miter lim="800000"/>
            <a:headEnd/>
            <a:tailEnd/>
          </a:ln>
        </p:spPr>
        <p:txBody>
          <a:bodyPr wrap="none">
            <a:spAutoFit/>
          </a:bodyPr>
          <a:lstStyle/>
          <a:p>
            <a:pPr algn="l"/>
            <a:r>
              <a:rPr lang="en-US" b="1" i="1"/>
              <a:t>Tradeoffs:</a:t>
            </a:r>
          </a:p>
          <a:p>
            <a:pPr algn="l"/>
            <a:r>
              <a:rPr lang="en-US"/>
              <a:t>cost</a:t>
            </a:r>
          </a:p>
          <a:p>
            <a:pPr algn="l"/>
            <a:r>
              <a:rPr lang="en-US"/>
              <a:t>performance</a:t>
            </a:r>
          </a:p>
          <a:p>
            <a:pPr algn="l"/>
            <a:r>
              <a:rPr lang="en-US"/>
              <a:t>power</a:t>
            </a:r>
          </a:p>
          <a:p>
            <a:pPr algn="l"/>
            <a:r>
              <a:rPr lang="en-US"/>
              <a:t>(etc.)</a:t>
            </a:r>
          </a:p>
        </p:txBody>
      </p:sp>
    </p:spTree>
    <p:custDataLst>
      <p:tags r:id="rId1"/>
    </p:custDataLst>
  </p:cSld>
  <p:clrMapOvr>
    <a:masterClrMapping/>
  </p:clrMapOvr>
  <p:transition advTm="9446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p:spPr>
        <p:txBody>
          <a:bodyPr/>
          <a:lstStyle/>
          <a:p>
            <a:r>
              <a:rPr lang="en-US" smtClean="0"/>
              <a:t>1-</a:t>
            </a:r>
            <a:fld id="{8A2CCA8F-8B04-4E28-9C76-2F3E59A00EEB}" type="slidenum">
              <a:rPr lang="en-US" smtClean="0"/>
              <a:pPr/>
              <a:t>13</a:t>
            </a:fld>
            <a:endParaRPr lang="en-US" smtClean="0"/>
          </a:p>
        </p:txBody>
      </p:sp>
      <p:sp>
        <p:nvSpPr>
          <p:cNvPr id="15363" name="Rectangle 2"/>
          <p:cNvSpPr>
            <a:spLocks noGrp="1" noChangeArrowheads="1"/>
          </p:cNvSpPr>
          <p:nvPr>
            <p:ph type="title"/>
          </p:nvPr>
        </p:nvSpPr>
        <p:spPr/>
        <p:txBody>
          <a:bodyPr/>
          <a:lstStyle/>
          <a:p>
            <a:r>
              <a:rPr lang="en-US" smtClean="0"/>
              <a:t>What’s Next</a:t>
            </a:r>
          </a:p>
        </p:txBody>
      </p:sp>
      <p:sp>
        <p:nvSpPr>
          <p:cNvPr id="15364" name="Rectangle 3"/>
          <p:cNvSpPr>
            <a:spLocks noGrp="1" noChangeArrowheads="1"/>
          </p:cNvSpPr>
          <p:nvPr>
            <p:ph type="body" idx="1"/>
          </p:nvPr>
        </p:nvSpPr>
        <p:spPr>
          <a:xfrm>
            <a:off x="228600" y="1219200"/>
            <a:ext cx="7924800" cy="5257800"/>
          </a:xfrm>
        </p:spPr>
        <p:txBody>
          <a:bodyPr/>
          <a:lstStyle/>
          <a:p>
            <a:pPr marL="0" indent="0">
              <a:buFontTx/>
              <a:buNone/>
            </a:pPr>
            <a:r>
              <a:rPr lang="en-US" smtClean="0">
                <a:solidFill>
                  <a:srgbClr val="CE0000"/>
                </a:solidFill>
              </a:rPr>
              <a:t>Bits and Bytes</a:t>
            </a:r>
            <a:endParaRPr lang="en-US" smtClean="0"/>
          </a:p>
          <a:p>
            <a:pPr lvl="1"/>
            <a:r>
              <a:rPr lang="en-US" smtClean="0"/>
              <a:t>How do we represent information using electrical signals?</a:t>
            </a:r>
          </a:p>
          <a:p>
            <a:pPr marL="0" indent="0">
              <a:buFontTx/>
              <a:buNone/>
            </a:pPr>
            <a:r>
              <a:rPr lang="en-US" smtClean="0">
                <a:solidFill>
                  <a:srgbClr val="CE0000"/>
                </a:solidFill>
              </a:rPr>
              <a:t>Digital Logic</a:t>
            </a:r>
            <a:endParaRPr lang="en-US" smtClean="0"/>
          </a:p>
          <a:p>
            <a:pPr lvl="1"/>
            <a:r>
              <a:rPr lang="en-US" smtClean="0"/>
              <a:t>How do we build circuits to process information?</a:t>
            </a:r>
          </a:p>
          <a:p>
            <a:pPr marL="0" indent="0">
              <a:buFontTx/>
              <a:buNone/>
            </a:pPr>
            <a:r>
              <a:rPr lang="en-US" smtClean="0">
                <a:solidFill>
                  <a:srgbClr val="CE0000"/>
                </a:solidFill>
              </a:rPr>
              <a:t>Processor and Instruction Set</a:t>
            </a:r>
            <a:endParaRPr lang="en-US" smtClean="0"/>
          </a:p>
          <a:p>
            <a:pPr lvl="1"/>
            <a:r>
              <a:rPr lang="en-US" smtClean="0"/>
              <a:t>How do we build a processor out of logic elements?</a:t>
            </a:r>
          </a:p>
          <a:p>
            <a:pPr lvl="1"/>
            <a:r>
              <a:rPr lang="en-US" smtClean="0"/>
              <a:t>What operations (instructions) will we implement?</a:t>
            </a:r>
          </a:p>
          <a:p>
            <a:pPr marL="0" indent="0">
              <a:buFontTx/>
              <a:buNone/>
            </a:pPr>
            <a:r>
              <a:rPr lang="en-US" smtClean="0">
                <a:solidFill>
                  <a:srgbClr val="CE0000"/>
                </a:solidFill>
              </a:rPr>
              <a:t>Assembly Language Programming</a:t>
            </a:r>
            <a:endParaRPr lang="en-US" smtClean="0"/>
          </a:p>
          <a:p>
            <a:pPr lvl="1"/>
            <a:r>
              <a:rPr lang="en-US" smtClean="0"/>
              <a:t>How do we use processor instructions to implement algorithms?</a:t>
            </a:r>
          </a:p>
          <a:p>
            <a:pPr lvl="1"/>
            <a:r>
              <a:rPr lang="en-US" smtClean="0"/>
              <a:t>How do we write modular, reusable code?  (subroutines)</a:t>
            </a:r>
          </a:p>
          <a:p>
            <a:pPr marL="0" indent="0">
              <a:buFontTx/>
              <a:buNone/>
            </a:pPr>
            <a:r>
              <a:rPr lang="en-US" smtClean="0">
                <a:solidFill>
                  <a:srgbClr val="CE0000"/>
                </a:solidFill>
              </a:rPr>
              <a:t>I/O, Traps, and Interrupts</a:t>
            </a:r>
            <a:endParaRPr lang="en-US" smtClean="0"/>
          </a:p>
          <a:p>
            <a:pPr lvl="1"/>
            <a:r>
              <a:rPr lang="en-US" smtClean="0"/>
              <a:t>How does processor communicate with outside world?</a:t>
            </a:r>
          </a:p>
        </p:txBody>
      </p:sp>
    </p:spTree>
    <p:custDataLst>
      <p:tags r:id="rId1"/>
    </p:custDataLst>
  </p:cSld>
  <p:clrMapOvr>
    <a:masterClrMapping/>
  </p:clrMapOvr>
  <p:transition advTm="5569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ctrTitle"/>
          </p:nvPr>
        </p:nvSpPr>
        <p:spPr/>
        <p:txBody>
          <a:bodyPr/>
          <a:lstStyle/>
          <a:p>
            <a:r>
              <a:rPr lang="en-US" smtClean="0"/>
              <a:t>Chapter 1</a:t>
            </a:r>
            <a:br>
              <a:rPr lang="en-US" smtClean="0"/>
            </a:br>
            <a:r>
              <a:rPr lang="en-US" b="0" smtClean="0"/>
              <a:t>Welcome Aboard</a:t>
            </a:r>
          </a:p>
        </p:txBody>
      </p:sp>
      <p:sp>
        <p:nvSpPr>
          <p:cNvPr id="4099" name="Text Box 9"/>
          <p:cNvSpPr txBox="1">
            <a:spLocks noChangeArrowheads="1"/>
          </p:cNvSpPr>
          <p:nvPr/>
        </p:nvSpPr>
        <p:spPr bwMode="auto">
          <a:xfrm>
            <a:off x="2819400" y="5988050"/>
            <a:ext cx="6324600" cy="641350"/>
          </a:xfrm>
          <a:prstGeom prst="rect">
            <a:avLst/>
          </a:prstGeom>
          <a:noFill/>
          <a:ln w="9525">
            <a:noFill/>
            <a:miter lim="800000"/>
            <a:headEnd/>
            <a:tailEnd/>
          </a:ln>
        </p:spPr>
        <p:txBody>
          <a:bodyPr>
            <a:spAutoFit/>
          </a:bodyPr>
          <a:lstStyle/>
          <a:p>
            <a:pPr>
              <a:spcBef>
                <a:spcPct val="50000"/>
              </a:spcBef>
            </a:pPr>
            <a:r>
              <a:rPr lang="en-US" sz="1800"/>
              <a:t>Slides based on set prepared by </a:t>
            </a:r>
            <a:br>
              <a:rPr lang="en-US" sz="1800"/>
            </a:br>
            <a:r>
              <a:rPr lang="en-US" sz="1800"/>
              <a:t>Gregory T. Byrd, North Carolina State University</a:t>
            </a:r>
          </a:p>
        </p:txBody>
      </p:sp>
    </p:spTree>
    <p:custDataLst>
      <p:tags r:id="rId1"/>
    </p:custDataLst>
  </p:cSld>
  <p:clrMapOvr>
    <a:masterClrMapping/>
  </p:clrMapOvr>
  <p:transition advTm="364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r>
              <a:rPr lang="en-US" smtClean="0"/>
              <a:t>1-</a:t>
            </a:r>
            <a:fld id="{076559C2-B66F-4698-AD46-7ED2F4E1F611}" type="slidenum">
              <a:rPr lang="en-US" smtClean="0"/>
              <a:pPr/>
              <a:t>3</a:t>
            </a:fld>
            <a:endParaRPr lang="en-US" smtClean="0"/>
          </a:p>
        </p:txBody>
      </p:sp>
      <p:pic>
        <p:nvPicPr>
          <p:cNvPr id="5123" name="Picture 18" descr="ch01-transforms"/>
          <p:cNvPicPr>
            <a:picLocks noChangeAspect="1" noChangeArrowheads="1"/>
          </p:cNvPicPr>
          <p:nvPr/>
        </p:nvPicPr>
        <p:blipFill>
          <a:blip r:embed="rId4" cstate="print"/>
          <a:srcRect/>
          <a:stretch>
            <a:fillRect/>
          </a:stretch>
        </p:blipFill>
        <p:spPr bwMode="auto">
          <a:xfrm>
            <a:off x="2286000" y="1143000"/>
            <a:ext cx="2720975" cy="5334000"/>
          </a:xfrm>
          <a:prstGeom prst="rect">
            <a:avLst/>
          </a:prstGeom>
          <a:noFill/>
          <a:ln w="9525">
            <a:noFill/>
            <a:miter lim="800000"/>
            <a:headEnd/>
            <a:tailEnd/>
          </a:ln>
        </p:spPr>
      </p:pic>
      <p:sp>
        <p:nvSpPr>
          <p:cNvPr id="5124" name="Rectangle 2"/>
          <p:cNvSpPr>
            <a:spLocks noGrp="1" noChangeArrowheads="1"/>
          </p:cNvSpPr>
          <p:nvPr>
            <p:ph type="title"/>
          </p:nvPr>
        </p:nvSpPr>
        <p:spPr/>
        <p:txBody>
          <a:bodyPr/>
          <a:lstStyle/>
          <a:p>
            <a:r>
              <a:rPr lang="en-US" smtClean="0"/>
              <a:t>Computer System: Layers of Abstraction</a:t>
            </a:r>
          </a:p>
        </p:txBody>
      </p:sp>
      <p:sp>
        <p:nvSpPr>
          <p:cNvPr id="5125" name="Line 5"/>
          <p:cNvSpPr>
            <a:spLocks noChangeShapeType="1"/>
          </p:cNvSpPr>
          <p:nvPr/>
        </p:nvSpPr>
        <p:spPr bwMode="auto">
          <a:xfrm>
            <a:off x="669925" y="3124200"/>
            <a:ext cx="8153400" cy="0"/>
          </a:xfrm>
          <a:prstGeom prst="line">
            <a:avLst/>
          </a:prstGeom>
          <a:noFill/>
          <a:ln w="9525" cap="rnd">
            <a:solidFill>
              <a:schemeClr val="accent2"/>
            </a:solidFill>
            <a:prstDash val="sysDot"/>
            <a:round/>
            <a:headEnd/>
            <a:tailEnd/>
          </a:ln>
        </p:spPr>
        <p:txBody>
          <a:bodyPr/>
          <a:lstStyle/>
          <a:p>
            <a:endParaRPr lang="en-US"/>
          </a:p>
        </p:txBody>
      </p:sp>
      <p:sp>
        <p:nvSpPr>
          <p:cNvPr id="5126" name="Text Box 6"/>
          <p:cNvSpPr txBox="1">
            <a:spLocks noChangeArrowheads="1"/>
          </p:cNvSpPr>
          <p:nvPr/>
        </p:nvSpPr>
        <p:spPr bwMode="auto">
          <a:xfrm>
            <a:off x="566738" y="2667000"/>
            <a:ext cx="1387475" cy="457200"/>
          </a:xfrm>
          <a:prstGeom prst="rect">
            <a:avLst/>
          </a:prstGeom>
          <a:noFill/>
          <a:ln w="9525">
            <a:noFill/>
            <a:miter lim="800000"/>
            <a:headEnd/>
            <a:tailEnd/>
          </a:ln>
        </p:spPr>
        <p:txBody>
          <a:bodyPr wrap="none">
            <a:spAutoFit/>
          </a:bodyPr>
          <a:lstStyle/>
          <a:p>
            <a:r>
              <a:rPr lang="en-US" i="1">
                <a:solidFill>
                  <a:schemeClr val="accent2"/>
                </a:solidFill>
                <a:latin typeface="Franklin Gothic Book" pitchFamily="34" charset="0"/>
              </a:rPr>
              <a:t>Software</a:t>
            </a:r>
          </a:p>
        </p:txBody>
      </p:sp>
      <p:sp>
        <p:nvSpPr>
          <p:cNvPr id="5127" name="Text Box 7"/>
          <p:cNvSpPr txBox="1">
            <a:spLocks noChangeArrowheads="1"/>
          </p:cNvSpPr>
          <p:nvPr/>
        </p:nvSpPr>
        <p:spPr bwMode="auto">
          <a:xfrm>
            <a:off x="561975" y="3124200"/>
            <a:ext cx="1508125" cy="457200"/>
          </a:xfrm>
          <a:prstGeom prst="rect">
            <a:avLst/>
          </a:prstGeom>
          <a:noFill/>
          <a:ln w="9525">
            <a:noFill/>
            <a:miter lim="800000"/>
            <a:headEnd/>
            <a:tailEnd/>
          </a:ln>
        </p:spPr>
        <p:txBody>
          <a:bodyPr wrap="none">
            <a:spAutoFit/>
          </a:bodyPr>
          <a:lstStyle/>
          <a:p>
            <a:r>
              <a:rPr lang="en-US" i="1">
                <a:solidFill>
                  <a:schemeClr val="accent2"/>
                </a:solidFill>
                <a:latin typeface="Franklin Gothic Book" pitchFamily="34" charset="0"/>
              </a:rPr>
              <a:t>Hardware</a:t>
            </a:r>
          </a:p>
        </p:txBody>
      </p:sp>
      <p:grpSp>
        <p:nvGrpSpPr>
          <p:cNvPr id="5128" name="Group 17"/>
          <p:cNvGrpSpPr>
            <a:grpSpLocks/>
          </p:cNvGrpSpPr>
          <p:nvPr/>
        </p:nvGrpSpPr>
        <p:grpSpPr bwMode="auto">
          <a:xfrm>
            <a:off x="4419600" y="1447800"/>
            <a:ext cx="4694238" cy="4800600"/>
            <a:chOff x="3206" y="816"/>
            <a:chExt cx="2573" cy="3024"/>
          </a:xfrm>
        </p:grpSpPr>
        <p:sp>
          <p:nvSpPr>
            <p:cNvPr id="5129" name="Text Box 8"/>
            <p:cNvSpPr txBox="1">
              <a:spLocks noChangeArrowheads="1"/>
            </p:cNvSpPr>
            <p:nvPr/>
          </p:nvSpPr>
          <p:spPr bwMode="auto">
            <a:xfrm>
              <a:off x="3494" y="816"/>
              <a:ext cx="1998" cy="288"/>
            </a:xfrm>
            <a:prstGeom prst="rect">
              <a:avLst/>
            </a:prstGeom>
            <a:noFill/>
            <a:ln w="9525">
              <a:noFill/>
              <a:miter lim="800000"/>
              <a:headEnd/>
              <a:tailEnd/>
            </a:ln>
          </p:spPr>
          <p:txBody>
            <a:bodyPr wrap="square">
              <a:spAutoFit/>
            </a:bodyPr>
            <a:lstStyle/>
            <a:p>
              <a:r>
                <a:rPr lang="en-US" dirty="0">
                  <a:solidFill>
                    <a:schemeClr val="accent2"/>
                  </a:solidFill>
                  <a:latin typeface="Franklin Gothic Demi" pitchFamily="34" charset="0"/>
                </a:rPr>
                <a:t>Application Program</a:t>
              </a:r>
            </a:p>
          </p:txBody>
        </p:sp>
        <p:sp>
          <p:nvSpPr>
            <p:cNvPr id="5130" name="Text Box 9"/>
            <p:cNvSpPr txBox="1">
              <a:spLocks noChangeArrowheads="1"/>
            </p:cNvSpPr>
            <p:nvPr/>
          </p:nvSpPr>
          <p:spPr bwMode="auto">
            <a:xfrm>
              <a:off x="3926" y="1501"/>
              <a:ext cx="1138" cy="288"/>
            </a:xfrm>
            <a:prstGeom prst="rect">
              <a:avLst/>
            </a:prstGeom>
            <a:noFill/>
            <a:ln w="9525">
              <a:noFill/>
              <a:miter lim="800000"/>
              <a:headEnd/>
              <a:tailEnd/>
            </a:ln>
          </p:spPr>
          <p:txBody>
            <a:bodyPr wrap="square">
              <a:spAutoFit/>
            </a:bodyPr>
            <a:lstStyle/>
            <a:p>
              <a:r>
                <a:rPr lang="en-US" dirty="0">
                  <a:solidFill>
                    <a:schemeClr val="accent2"/>
                  </a:solidFill>
                  <a:latin typeface="Franklin Gothic Demi" pitchFamily="34" charset="0"/>
                </a:rPr>
                <a:t>Language</a:t>
              </a:r>
            </a:p>
          </p:txBody>
        </p:sp>
        <p:sp>
          <p:nvSpPr>
            <p:cNvPr id="5131" name="Text Box 10"/>
            <p:cNvSpPr txBox="1">
              <a:spLocks noChangeArrowheads="1"/>
            </p:cNvSpPr>
            <p:nvPr/>
          </p:nvSpPr>
          <p:spPr bwMode="auto">
            <a:xfrm>
              <a:off x="3206" y="2016"/>
              <a:ext cx="2573" cy="430"/>
            </a:xfrm>
            <a:prstGeom prst="rect">
              <a:avLst/>
            </a:prstGeom>
            <a:noFill/>
            <a:ln w="9525">
              <a:noFill/>
              <a:miter lim="800000"/>
              <a:headEnd/>
              <a:tailEnd/>
            </a:ln>
          </p:spPr>
          <p:txBody>
            <a:bodyPr wrap="square">
              <a:spAutoFit/>
            </a:bodyPr>
            <a:lstStyle/>
            <a:p>
              <a:pPr>
                <a:lnSpc>
                  <a:spcPct val="80000"/>
                </a:lnSpc>
              </a:pPr>
              <a:r>
                <a:rPr lang="en-US" dirty="0">
                  <a:solidFill>
                    <a:schemeClr val="accent2"/>
                  </a:solidFill>
                  <a:latin typeface="Franklin Gothic Demi" pitchFamily="34" charset="0"/>
                </a:rPr>
                <a:t>Instruction Set Architecture</a:t>
              </a:r>
            </a:p>
            <a:p>
              <a:pPr>
                <a:lnSpc>
                  <a:spcPct val="80000"/>
                </a:lnSpc>
              </a:pPr>
              <a:r>
                <a:rPr lang="en-US" dirty="0">
                  <a:solidFill>
                    <a:schemeClr val="accent2"/>
                  </a:solidFill>
                  <a:latin typeface="Franklin Gothic Demi" pitchFamily="34" charset="0"/>
                </a:rPr>
                <a:t> </a:t>
              </a:r>
              <a:r>
                <a:rPr lang="en-US" sz="1800" dirty="0">
                  <a:solidFill>
                    <a:schemeClr val="accent2"/>
                  </a:solidFill>
                  <a:latin typeface="Franklin Gothic Demi" pitchFamily="34" charset="0"/>
                </a:rPr>
                <a:t>(and I/O Interfaces)</a:t>
              </a:r>
              <a:r>
                <a:rPr lang="en-US" dirty="0">
                  <a:solidFill>
                    <a:schemeClr val="accent2"/>
                  </a:solidFill>
                  <a:latin typeface="Franklin Gothic Demi" pitchFamily="34" charset="0"/>
                </a:rPr>
                <a:t> </a:t>
              </a:r>
            </a:p>
          </p:txBody>
        </p:sp>
        <p:sp>
          <p:nvSpPr>
            <p:cNvPr id="5132" name="Text Box 11"/>
            <p:cNvSpPr txBox="1">
              <a:spLocks noChangeArrowheads="1"/>
            </p:cNvSpPr>
            <p:nvPr/>
          </p:nvSpPr>
          <p:spPr bwMode="auto">
            <a:xfrm>
              <a:off x="3590" y="2503"/>
              <a:ext cx="1766" cy="288"/>
            </a:xfrm>
            <a:prstGeom prst="rect">
              <a:avLst/>
            </a:prstGeom>
            <a:noFill/>
            <a:ln w="9525">
              <a:noFill/>
              <a:miter lim="800000"/>
              <a:headEnd/>
              <a:tailEnd/>
            </a:ln>
          </p:spPr>
          <p:txBody>
            <a:bodyPr wrap="square">
              <a:spAutoFit/>
            </a:bodyPr>
            <a:lstStyle/>
            <a:p>
              <a:r>
                <a:rPr lang="en-US" dirty="0" err="1">
                  <a:solidFill>
                    <a:schemeClr val="accent2"/>
                  </a:solidFill>
                  <a:latin typeface="Franklin Gothic Demi" pitchFamily="34" charset="0"/>
                </a:rPr>
                <a:t>Microarchitecture</a:t>
              </a:r>
              <a:endParaRPr lang="en-US" dirty="0">
                <a:solidFill>
                  <a:schemeClr val="accent2"/>
                </a:solidFill>
                <a:latin typeface="Franklin Gothic Demi" pitchFamily="34" charset="0"/>
              </a:endParaRPr>
            </a:p>
          </p:txBody>
        </p:sp>
        <p:sp>
          <p:nvSpPr>
            <p:cNvPr id="5133" name="Text Box 12"/>
            <p:cNvSpPr txBox="1">
              <a:spLocks noChangeArrowheads="1"/>
            </p:cNvSpPr>
            <p:nvPr/>
          </p:nvSpPr>
          <p:spPr bwMode="auto">
            <a:xfrm>
              <a:off x="4022" y="2853"/>
              <a:ext cx="928" cy="288"/>
            </a:xfrm>
            <a:prstGeom prst="rect">
              <a:avLst/>
            </a:prstGeom>
            <a:noFill/>
            <a:ln w="9525">
              <a:noFill/>
              <a:miter lim="800000"/>
              <a:headEnd/>
              <a:tailEnd/>
            </a:ln>
          </p:spPr>
          <p:txBody>
            <a:bodyPr wrap="square">
              <a:spAutoFit/>
            </a:bodyPr>
            <a:lstStyle/>
            <a:p>
              <a:r>
                <a:rPr lang="en-US" dirty="0">
                  <a:solidFill>
                    <a:schemeClr val="accent2"/>
                  </a:solidFill>
                  <a:latin typeface="Franklin Gothic Demi" pitchFamily="34" charset="0"/>
                </a:rPr>
                <a:t>Circuits</a:t>
              </a:r>
            </a:p>
          </p:txBody>
        </p:sp>
        <p:sp>
          <p:nvSpPr>
            <p:cNvPr id="5134" name="Text Box 13"/>
            <p:cNvSpPr txBox="1">
              <a:spLocks noChangeArrowheads="1"/>
            </p:cNvSpPr>
            <p:nvPr/>
          </p:nvSpPr>
          <p:spPr bwMode="auto">
            <a:xfrm>
              <a:off x="3974" y="3202"/>
              <a:ext cx="996" cy="288"/>
            </a:xfrm>
            <a:prstGeom prst="rect">
              <a:avLst/>
            </a:prstGeom>
            <a:noFill/>
            <a:ln w="9525">
              <a:noFill/>
              <a:miter lim="800000"/>
              <a:headEnd/>
              <a:tailEnd/>
            </a:ln>
          </p:spPr>
          <p:txBody>
            <a:bodyPr wrap="square">
              <a:spAutoFit/>
            </a:bodyPr>
            <a:lstStyle/>
            <a:p>
              <a:r>
                <a:rPr lang="en-US" dirty="0">
                  <a:solidFill>
                    <a:schemeClr val="accent2"/>
                  </a:solidFill>
                  <a:latin typeface="Franklin Gothic Demi" pitchFamily="34" charset="0"/>
                </a:rPr>
                <a:t>Devices</a:t>
              </a:r>
            </a:p>
          </p:txBody>
        </p:sp>
        <p:sp>
          <p:nvSpPr>
            <p:cNvPr id="5135" name="Text Box 14"/>
            <p:cNvSpPr txBox="1">
              <a:spLocks noChangeArrowheads="1"/>
            </p:cNvSpPr>
            <p:nvPr/>
          </p:nvSpPr>
          <p:spPr bwMode="auto">
            <a:xfrm>
              <a:off x="4511" y="3552"/>
              <a:ext cx="116" cy="288"/>
            </a:xfrm>
            <a:prstGeom prst="rect">
              <a:avLst/>
            </a:prstGeom>
            <a:noFill/>
            <a:ln w="9525">
              <a:noFill/>
              <a:miter lim="800000"/>
              <a:headEnd/>
              <a:tailEnd/>
            </a:ln>
          </p:spPr>
          <p:txBody>
            <a:bodyPr wrap="none">
              <a:spAutoFit/>
            </a:bodyPr>
            <a:lstStyle/>
            <a:p>
              <a:endParaRPr lang="en-US">
                <a:solidFill>
                  <a:schemeClr val="accent2"/>
                </a:solidFill>
                <a:latin typeface="Franklin Gothic Demi" pitchFamily="34" charset="0"/>
              </a:endParaRPr>
            </a:p>
          </p:txBody>
        </p:sp>
        <p:sp>
          <p:nvSpPr>
            <p:cNvPr id="5136" name="Text Box 16"/>
            <p:cNvSpPr txBox="1">
              <a:spLocks noChangeArrowheads="1"/>
            </p:cNvSpPr>
            <p:nvPr/>
          </p:nvSpPr>
          <p:spPr bwMode="auto">
            <a:xfrm>
              <a:off x="3926" y="1158"/>
              <a:ext cx="1162" cy="288"/>
            </a:xfrm>
            <a:prstGeom prst="rect">
              <a:avLst/>
            </a:prstGeom>
            <a:noFill/>
            <a:ln w="9525">
              <a:noFill/>
              <a:miter lim="800000"/>
              <a:headEnd/>
              <a:tailEnd/>
            </a:ln>
          </p:spPr>
          <p:txBody>
            <a:bodyPr wrap="square">
              <a:spAutoFit/>
            </a:bodyPr>
            <a:lstStyle/>
            <a:p>
              <a:r>
                <a:rPr lang="en-US" dirty="0">
                  <a:solidFill>
                    <a:schemeClr val="accent2"/>
                  </a:solidFill>
                  <a:latin typeface="Franklin Gothic Demi" pitchFamily="34" charset="0"/>
                </a:rPr>
                <a:t>Algorithms</a:t>
              </a:r>
            </a:p>
          </p:txBody>
        </p:sp>
      </p:grpSp>
    </p:spTree>
    <p:custDataLst>
      <p:tags r:id="rId1"/>
    </p:custDataLst>
  </p:cSld>
  <p:clrMapOvr>
    <a:masterClrMapping/>
  </p:clrMapOvr>
  <p:transition advTm="11031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p:spPr>
        <p:txBody>
          <a:bodyPr/>
          <a:lstStyle/>
          <a:p>
            <a:r>
              <a:rPr lang="en-US" smtClean="0"/>
              <a:t>1-</a:t>
            </a:r>
            <a:fld id="{0B431798-08B7-416F-8560-F93E4560CA84}" type="slidenum">
              <a:rPr lang="en-US" smtClean="0"/>
              <a:pPr/>
              <a:t>4</a:t>
            </a:fld>
            <a:endParaRPr lang="en-US" smtClean="0"/>
          </a:p>
        </p:txBody>
      </p:sp>
      <p:sp>
        <p:nvSpPr>
          <p:cNvPr id="6147" name="Rectangle 2"/>
          <p:cNvSpPr>
            <a:spLocks noGrp="1" noChangeArrowheads="1"/>
          </p:cNvSpPr>
          <p:nvPr>
            <p:ph type="title"/>
          </p:nvPr>
        </p:nvSpPr>
        <p:spPr/>
        <p:txBody>
          <a:bodyPr/>
          <a:lstStyle/>
          <a:p>
            <a:r>
              <a:rPr lang="en-US" smtClean="0"/>
              <a:t>Big Idea #1: Universal Computing Device</a:t>
            </a:r>
          </a:p>
        </p:txBody>
      </p:sp>
      <p:sp>
        <p:nvSpPr>
          <p:cNvPr id="6148" name="Rectangle 3"/>
          <p:cNvSpPr>
            <a:spLocks noGrp="1" noChangeArrowheads="1"/>
          </p:cNvSpPr>
          <p:nvPr>
            <p:ph type="body" idx="1"/>
          </p:nvPr>
        </p:nvSpPr>
        <p:spPr>
          <a:xfrm>
            <a:off x="228600" y="1295400"/>
            <a:ext cx="8229600" cy="5105400"/>
          </a:xfrm>
        </p:spPr>
        <p:txBody>
          <a:bodyPr/>
          <a:lstStyle/>
          <a:p>
            <a:pPr marL="0" indent="0">
              <a:buFontTx/>
              <a:buNone/>
            </a:pPr>
            <a:r>
              <a:rPr lang="en-US" smtClean="0"/>
              <a:t>All computers, given enough time and memory,</a:t>
            </a:r>
            <a:br>
              <a:rPr lang="en-US" smtClean="0"/>
            </a:br>
            <a:r>
              <a:rPr lang="en-US" smtClean="0"/>
              <a:t>are capable of computing exactly the same things.</a:t>
            </a:r>
          </a:p>
          <a:p>
            <a:pPr marL="0" indent="0">
              <a:buFontTx/>
              <a:buNone/>
            </a:pPr>
            <a:endParaRPr lang="en-US" smtClean="0"/>
          </a:p>
        </p:txBody>
      </p:sp>
      <p:sp>
        <p:nvSpPr>
          <p:cNvPr id="6149" name="Text Box 9"/>
          <p:cNvSpPr txBox="1">
            <a:spLocks noChangeArrowheads="1"/>
          </p:cNvSpPr>
          <p:nvPr/>
        </p:nvSpPr>
        <p:spPr bwMode="auto">
          <a:xfrm>
            <a:off x="1646238" y="3040063"/>
            <a:ext cx="630237" cy="1006475"/>
          </a:xfrm>
          <a:prstGeom prst="rect">
            <a:avLst/>
          </a:prstGeom>
          <a:noFill/>
          <a:ln w="9525">
            <a:noFill/>
            <a:miter lim="800000"/>
            <a:headEnd/>
            <a:tailEnd/>
          </a:ln>
        </p:spPr>
        <p:txBody>
          <a:bodyPr wrap="none">
            <a:spAutoFit/>
          </a:bodyPr>
          <a:lstStyle/>
          <a:p>
            <a:r>
              <a:rPr lang="en-US" sz="6000">
                <a:latin typeface="Franklin Gothic Book" pitchFamily="34" charset="0"/>
              </a:rPr>
              <a:t>=</a:t>
            </a:r>
          </a:p>
        </p:txBody>
      </p:sp>
      <p:pic>
        <p:nvPicPr>
          <p:cNvPr id="6150" name="Picture 14" descr="ch01-pda"/>
          <p:cNvPicPr>
            <a:picLocks noChangeAspect="1" noChangeArrowheads="1"/>
          </p:cNvPicPr>
          <p:nvPr/>
        </p:nvPicPr>
        <p:blipFill>
          <a:blip r:embed="rId4" cstate="print"/>
          <a:srcRect/>
          <a:stretch>
            <a:fillRect/>
          </a:stretch>
        </p:blipFill>
        <p:spPr bwMode="auto">
          <a:xfrm>
            <a:off x="457200" y="2857500"/>
            <a:ext cx="958850" cy="1371600"/>
          </a:xfrm>
          <a:prstGeom prst="rect">
            <a:avLst/>
          </a:prstGeom>
          <a:noFill/>
          <a:ln w="9525">
            <a:noFill/>
            <a:miter lim="800000"/>
            <a:headEnd/>
            <a:tailEnd/>
          </a:ln>
        </p:spPr>
      </p:pic>
      <p:pic>
        <p:nvPicPr>
          <p:cNvPr id="6151" name="Picture 15" descr="ch01-pc"/>
          <p:cNvPicPr>
            <a:picLocks noChangeAspect="1" noChangeArrowheads="1"/>
          </p:cNvPicPr>
          <p:nvPr/>
        </p:nvPicPr>
        <p:blipFill>
          <a:blip r:embed="rId5" cstate="print"/>
          <a:srcRect/>
          <a:stretch>
            <a:fillRect/>
          </a:stretch>
        </p:blipFill>
        <p:spPr bwMode="auto">
          <a:xfrm>
            <a:off x="2508250" y="2582863"/>
            <a:ext cx="2266950" cy="1920875"/>
          </a:xfrm>
          <a:prstGeom prst="rect">
            <a:avLst/>
          </a:prstGeom>
          <a:noFill/>
          <a:ln w="9525">
            <a:noFill/>
            <a:miter lim="800000"/>
            <a:headEnd/>
            <a:tailEnd/>
          </a:ln>
        </p:spPr>
      </p:pic>
      <p:sp>
        <p:nvSpPr>
          <p:cNvPr id="6152" name="Text Box 16"/>
          <p:cNvSpPr txBox="1">
            <a:spLocks noChangeArrowheads="1"/>
          </p:cNvSpPr>
          <p:nvPr/>
        </p:nvSpPr>
        <p:spPr bwMode="auto">
          <a:xfrm>
            <a:off x="5005388" y="3040063"/>
            <a:ext cx="630237" cy="1006475"/>
          </a:xfrm>
          <a:prstGeom prst="rect">
            <a:avLst/>
          </a:prstGeom>
          <a:noFill/>
          <a:ln w="9525">
            <a:noFill/>
            <a:miter lim="800000"/>
            <a:headEnd/>
            <a:tailEnd/>
          </a:ln>
        </p:spPr>
        <p:txBody>
          <a:bodyPr wrap="none">
            <a:spAutoFit/>
          </a:bodyPr>
          <a:lstStyle/>
          <a:p>
            <a:r>
              <a:rPr lang="en-US" sz="6000">
                <a:latin typeface="Franklin Gothic Book" pitchFamily="34" charset="0"/>
              </a:rPr>
              <a:t>=</a:t>
            </a:r>
          </a:p>
        </p:txBody>
      </p:sp>
      <p:pic>
        <p:nvPicPr>
          <p:cNvPr id="6153" name="Picture 17" descr="ch01-super"/>
          <p:cNvPicPr>
            <a:picLocks noChangeAspect="1" noChangeArrowheads="1"/>
          </p:cNvPicPr>
          <p:nvPr/>
        </p:nvPicPr>
        <p:blipFill>
          <a:blip r:embed="rId6" cstate="print"/>
          <a:srcRect/>
          <a:stretch>
            <a:fillRect/>
          </a:stretch>
        </p:blipFill>
        <p:spPr bwMode="auto">
          <a:xfrm>
            <a:off x="5867400" y="2286000"/>
            <a:ext cx="2895600" cy="2513013"/>
          </a:xfrm>
          <a:prstGeom prst="rect">
            <a:avLst/>
          </a:prstGeom>
          <a:noFill/>
          <a:ln w="9525">
            <a:noFill/>
            <a:miter lim="800000"/>
            <a:headEnd/>
            <a:tailEnd/>
          </a:ln>
        </p:spPr>
      </p:pic>
      <p:sp>
        <p:nvSpPr>
          <p:cNvPr id="6154" name="Text Box 18"/>
          <p:cNvSpPr txBox="1">
            <a:spLocks noChangeArrowheads="1"/>
          </p:cNvSpPr>
          <p:nvPr/>
        </p:nvSpPr>
        <p:spPr bwMode="auto">
          <a:xfrm>
            <a:off x="228600" y="4572000"/>
            <a:ext cx="1897063" cy="461963"/>
          </a:xfrm>
          <a:prstGeom prst="rect">
            <a:avLst/>
          </a:prstGeom>
          <a:noFill/>
          <a:ln w="9525">
            <a:noFill/>
            <a:miter lim="800000"/>
            <a:headEnd/>
            <a:tailEnd/>
          </a:ln>
        </p:spPr>
        <p:txBody>
          <a:bodyPr wrap="none">
            <a:spAutoFit/>
          </a:bodyPr>
          <a:lstStyle/>
          <a:p>
            <a:r>
              <a:rPr lang="en-US"/>
              <a:t>Smartphone</a:t>
            </a:r>
          </a:p>
        </p:txBody>
      </p:sp>
      <p:sp>
        <p:nvSpPr>
          <p:cNvPr id="6155" name="Text Box 19"/>
          <p:cNvSpPr txBox="1">
            <a:spLocks noChangeArrowheads="1"/>
          </p:cNvSpPr>
          <p:nvPr/>
        </p:nvSpPr>
        <p:spPr bwMode="auto">
          <a:xfrm>
            <a:off x="2819400" y="4800600"/>
            <a:ext cx="1827213" cy="461963"/>
          </a:xfrm>
          <a:prstGeom prst="rect">
            <a:avLst/>
          </a:prstGeom>
          <a:noFill/>
          <a:ln w="9525">
            <a:noFill/>
            <a:miter lim="800000"/>
            <a:headEnd/>
            <a:tailEnd/>
          </a:ln>
        </p:spPr>
        <p:txBody>
          <a:bodyPr wrap="none">
            <a:spAutoFit/>
          </a:bodyPr>
          <a:lstStyle/>
          <a:p>
            <a:r>
              <a:rPr lang="en-US"/>
              <a:t>Desktop PC</a:t>
            </a:r>
          </a:p>
        </p:txBody>
      </p:sp>
      <p:sp>
        <p:nvSpPr>
          <p:cNvPr id="6156" name="Text Box 20"/>
          <p:cNvSpPr txBox="1">
            <a:spLocks noChangeArrowheads="1"/>
          </p:cNvSpPr>
          <p:nvPr/>
        </p:nvSpPr>
        <p:spPr bwMode="auto">
          <a:xfrm>
            <a:off x="6172200" y="5029200"/>
            <a:ext cx="2270125" cy="457200"/>
          </a:xfrm>
          <a:prstGeom prst="rect">
            <a:avLst/>
          </a:prstGeom>
          <a:noFill/>
          <a:ln w="9525">
            <a:noFill/>
            <a:miter lim="800000"/>
            <a:headEnd/>
            <a:tailEnd/>
          </a:ln>
        </p:spPr>
        <p:txBody>
          <a:bodyPr wrap="none">
            <a:spAutoFit/>
          </a:bodyPr>
          <a:lstStyle/>
          <a:p>
            <a:r>
              <a:rPr lang="en-US"/>
              <a:t>Supercomputer</a:t>
            </a:r>
          </a:p>
        </p:txBody>
      </p:sp>
    </p:spTree>
    <p:custDataLst>
      <p:tags r:id="rId1"/>
    </p:custDataLst>
  </p:cSld>
  <p:clrMapOvr>
    <a:masterClrMapping/>
  </p:clrMapOvr>
  <p:transition advTm="527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r>
              <a:rPr lang="en-US" smtClean="0"/>
              <a:t>1-</a:t>
            </a:r>
            <a:fld id="{D6E2DC56-13E6-4B26-9036-1445A37B19A9}" type="slidenum">
              <a:rPr lang="en-US" smtClean="0"/>
              <a:pPr/>
              <a:t>5</a:t>
            </a:fld>
            <a:endParaRPr lang="en-US" smtClean="0"/>
          </a:p>
        </p:txBody>
      </p:sp>
      <p:sp>
        <p:nvSpPr>
          <p:cNvPr id="7171" name="Rectangle 2"/>
          <p:cNvSpPr>
            <a:spLocks noGrp="1" noChangeArrowheads="1"/>
          </p:cNvSpPr>
          <p:nvPr>
            <p:ph type="title"/>
          </p:nvPr>
        </p:nvSpPr>
        <p:spPr/>
        <p:txBody>
          <a:bodyPr/>
          <a:lstStyle/>
          <a:p>
            <a:r>
              <a:rPr lang="en-US" smtClean="0"/>
              <a:t>Turing Machine</a:t>
            </a:r>
          </a:p>
        </p:txBody>
      </p:sp>
      <p:sp>
        <p:nvSpPr>
          <p:cNvPr id="7172" name="Rectangle 3"/>
          <p:cNvSpPr>
            <a:spLocks noGrp="1" noChangeArrowheads="1"/>
          </p:cNvSpPr>
          <p:nvPr>
            <p:ph type="body" idx="1"/>
          </p:nvPr>
        </p:nvSpPr>
        <p:spPr>
          <a:xfrm>
            <a:off x="228600" y="1143000"/>
            <a:ext cx="8229600" cy="2806700"/>
          </a:xfrm>
        </p:spPr>
        <p:txBody>
          <a:bodyPr/>
          <a:lstStyle/>
          <a:p>
            <a:pPr marL="0" indent="0">
              <a:lnSpc>
                <a:spcPct val="90000"/>
              </a:lnSpc>
              <a:buFontTx/>
              <a:buNone/>
            </a:pPr>
            <a:r>
              <a:rPr lang="en-US" smtClean="0"/>
              <a:t>Mathematical model of a device that can perform</a:t>
            </a:r>
            <a:br>
              <a:rPr lang="en-US" smtClean="0"/>
            </a:br>
            <a:r>
              <a:rPr lang="en-US" smtClean="0"/>
              <a:t>any computation – Alan Turing (1937)</a:t>
            </a:r>
          </a:p>
          <a:p>
            <a:pPr lvl="1">
              <a:lnSpc>
                <a:spcPct val="90000"/>
              </a:lnSpc>
            </a:pPr>
            <a:r>
              <a:rPr lang="en-US" smtClean="0"/>
              <a:t>ability to read/write symbols on an infinite “tape”</a:t>
            </a:r>
          </a:p>
          <a:p>
            <a:pPr lvl="1">
              <a:lnSpc>
                <a:spcPct val="90000"/>
              </a:lnSpc>
            </a:pPr>
            <a:r>
              <a:rPr lang="en-US" smtClean="0"/>
              <a:t>state transitions, based on current state and symbol</a:t>
            </a:r>
          </a:p>
          <a:p>
            <a:pPr marL="0" indent="0">
              <a:lnSpc>
                <a:spcPct val="90000"/>
              </a:lnSpc>
              <a:buFontTx/>
              <a:buNone/>
            </a:pPr>
            <a:endParaRPr lang="en-US" sz="2000" smtClean="0"/>
          </a:p>
          <a:p>
            <a:pPr marL="0" indent="0">
              <a:lnSpc>
                <a:spcPct val="90000"/>
              </a:lnSpc>
              <a:buFontTx/>
              <a:buNone/>
            </a:pPr>
            <a:r>
              <a:rPr lang="en-US" smtClean="0"/>
              <a:t>Every computation can be performed by some </a:t>
            </a:r>
            <a:br>
              <a:rPr lang="en-US" smtClean="0"/>
            </a:br>
            <a:r>
              <a:rPr lang="en-US" smtClean="0"/>
              <a:t>Turing machine.  </a:t>
            </a:r>
            <a:r>
              <a:rPr lang="en-US" sz="1800" i="1" smtClean="0"/>
              <a:t>(Turing’s thesis)</a:t>
            </a:r>
          </a:p>
        </p:txBody>
      </p:sp>
      <p:grpSp>
        <p:nvGrpSpPr>
          <p:cNvPr id="7173" name="Group 18"/>
          <p:cNvGrpSpPr>
            <a:grpSpLocks/>
          </p:cNvGrpSpPr>
          <p:nvPr/>
        </p:nvGrpSpPr>
        <p:grpSpPr bwMode="auto">
          <a:xfrm>
            <a:off x="457200" y="4038600"/>
            <a:ext cx="3852863" cy="1616075"/>
            <a:chOff x="646" y="2544"/>
            <a:chExt cx="2427" cy="1018"/>
          </a:xfrm>
        </p:grpSpPr>
        <p:sp>
          <p:nvSpPr>
            <p:cNvPr id="7182" name="Rectangle 5"/>
            <p:cNvSpPr>
              <a:spLocks noChangeArrowheads="1"/>
            </p:cNvSpPr>
            <p:nvPr/>
          </p:nvSpPr>
          <p:spPr bwMode="auto">
            <a:xfrm>
              <a:off x="1344" y="2544"/>
              <a:ext cx="1008" cy="672"/>
            </a:xfrm>
            <a:prstGeom prst="rect">
              <a:avLst/>
            </a:prstGeom>
            <a:noFill/>
            <a:ln w="9525">
              <a:solidFill>
                <a:schemeClr val="tx1"/>
              </a:solidFill>
              <a:miter lim="800000"/>
              <a:headEnd/>
              <a:tailEnd/>
            </a:ln>
          </p:spPr>
          <p:txBody>
            <a:bodyPr wrap="none" anchor="ctr"/>
            <a:lstStyle/>
            <a:p>
              <a:r>
                <a:rPr lang="en-US" sz="3200">
                  <a:latin typeface="Franklin Gothic Book" pitchFamily="34" charset="0"/>
                </a:rPr>
                <a:t>T</a:t>
              </a:r>
              <a:r>
                <a:rPr lang="en-US" sz="3200" baseline="-25000">
                  <a:latin typeface="Franklin Gothic Book" pitchFamily="34" charset="0"/>
                </a:rPr>
                <a:t>add</a:t>
              </a:r>
            </a:p>
          </p:txBody>
        </p:sp>
        <p:sp>
          <p:nvSpPr>
            <p:cNvPr id="7183" name="Line 6"/>
            <p:cNvSpPr>
              <a:spLocks noChangeShapeType="1"/>
            </p:cNvSpPr>
            <p:nvPr/>
          </p:nvSpPr>
          <p:spPr bwMode="auto">
            <a:xfrm>
              <a:off x="1008" y="2880"/>
              <a:ext cx="336" cy="0"/>
            </a:xfrm>
            <a:prstGeom prst="line">
              <a:avLst/>
            </a:prstGeom>
            <a:noFill/>
            <a:ln w="9525">
              <a:solidFill>
                <a:schemeClr val="tx1"/>
              </a:solidFill>
              <a:round/>
              <a:headEnd/>
              <a:tailEnd type="triangle" w="lg" len="lg"/>
            </a:ln>
          </p:spPr>
          <p:txBody>
            <a:bodyPr/>
            <a:lstStyle/>
            <a:p>
              <a:endParaRPr lang="en-US"/>
            </a:p>
          </p:txBody>
        </p:sp>
        <p:sp>
          <p:nvSpPr>
            <p:cNvPr id="7184" name="Line 8"/>
            <p:cNvSpPr>
              <a:spLocks noChangeShapeType="1"/>
            </p:cNvSpPr>
            <p:nvPr/>
          </p:nvSpPr>
          <p:spPr bwMode="auto">
            <a:xfrm>
              <a:off x="2352" y="2880"/>
              <a:ext cx="336" cy="0"/>
            </a:xfrm>
            <a:prstGeom prst="line">
              <a:avLst/>
            </a:prstGeom>
            <a:noFill/>
            <a:ln w="9525">
              <a:solidFill>
                <a:schemeClr val="tx1"/>
              </a:solidFill>
              <a:round/>
              <a:headEnd/>
              <a:tailEnd type="triangle" w="lg" len="lg"/>
            </a:ln>
          </p:spPr>
          <p:txBody>
            <a:bodyPr/>
            <a:lstStyle/>
            <a:p>
              <a:endParaRPr lang="en-US"/>
            </a:p>
          </p:txBody>
        </p:sp>
        <p:sp>
          <p:nvSpPr>
            <p:cNvPr id="7185" name="Text Box 9"/>
            <p:cNvSpPr txBox="1">
              <a:spLocks noChangeArrowheads="1"/>
            </p:cNvSpPr>
            <p:nvPr/>
          </p:nvSpPr>
          <p:spPr bwMode="auto">
            <a:xfrm>
              <a:off x="646" y="2743"/>
              <a:ext cx="338" cy="250"/>
            </a:xfrm>
            <a:prstGeom prst="rect">
              <a:avLst/>
            </a:prstGeom>
            <a:noFill/>
            <a:ln w="9525">
              <a:noFill/>
              <a:miter lim="800000"/>
              <a:headEnd/>
              <a:tailEnd/>
            </a:ln>
          </p:spPr>
          <p:txBody>
            <a:bodyPr wrap="none">
              <a:spAutoFit/>
            </a:bodyPr>
            <a:lstStyle/>
            <a:p>
              <a:r>
                <a:rPr lang="en-US" sz="2000"/>
                <a:t>a,b</a:t>
              </a:r>
              <a:endParaRPr lang="en-US" sz="2000">
                <a:latin typeface="Franklin Gothic Book" pitchFamily="34" charset="0"/>
              </a:endParaRPr>
            </a:p>
          </p:txBody>
        </p:sp>
        <p:sp>
          <p:nvSpPr>
            <p:cNvPr id="7186" name="Text Box 10"/>
            <p:cNvSpPr txBox="1">
              <a:spLocks noChangeArrowheads="1"/>
            </p:cNvSpPr>
            <p:nvPr/>
          </p:nvSpPr>
          <p:spPr bwMode="auto">
            <a:xfrm>
              <a:off x="2686" y="2743"/>
              <a:ext cx="387" cy="250"/>
            </a:xfrm>
            <a:prstGeom prst="rect">
              <a:avLst/>
            </a:prstGeom>
            <a:noFill/>
            <a:ln w="9525">
              <a:noFill/>
              <a:miter lim="800000"/>
              <a:headEnd/>
              <a:tailEnd/>
            </a:ln>
          </p:spPr>
          <p:txBody>
            <a:bodyPr wrap="none">
              <a:spAutoFit/>
            </a:bodyPr>
            <a:lstStyle/>
            <a:p>
              <a:r>
                <a:rPr lang="en-US" sz="2000"/>
                <a:t>a+b</a:t>
              </a:r>
              <a:endParaRPr lang="en-US" sz="2000">
                <a:latin typeface="Franklin Gothic Book" pitchFamily="34" charset="0"/>
              </a:endParaRPr>
            </a:p>
          </p:txBody>
        </p:sp>
        <p:sp>
          <p:nvSpPr>
            <p:cNvPr id="7187" name="Text Box 11"/>
            <p:cNvSpPr txBox="1">
              <a:spLocks noChangeArrowheads="1"/>
            </p:cNvSpPr>
            <p:nvPr/>
          </p:nvSpPr>
          <p:spPr bwMode="auto">
            <a:xfrm>
              <a:off x="926" y="3312"/>
              <a:ext cx="1920" cy="250"/>
            </a:xfrm>
            <a:prstGeom prst="rect">
              <a:avLst/>
            </a:prstGeom>
            <a:noFill/>
            <a:ln w="9525">
              <a:noFill/>
              <a:miter lim="800000"/>
              <a:headEnd/>
              <a:tailEnd/>
            </a:ln>
          </p:spPr>
          <p:txBody>
            <a:bodyPr wrap="none">
              <a:spAutoFit/>
            </a:bodyPr>
            <a:lstStyle/>
            <a:p>
              <a:r>
                <a:rPr lang="en-US" sz="2000" i="1"/>
                <a:t>Turing machine that adds</a:t>
              </a:r>
              <a:endParaRPr lang="en-US" sz="2000" i="1">
                <a:latin typeface="Franklin Gothic Book" pitchFamily="34" charset="0"/>
              </a:endParaRPr>
            </a:p>
          </p:txBody>
        </p:sp>
      </p:grpSp>
      <p:grpSp>
        <p:nvGrpSpPr>
          <p:cNvPr id="7174" name="Group 26"/>
          <p:cNvGrpSpPr>
            <a:grpSpLocks/>
          </p:cNvGrpSpPr>
          <p:nvPr/>
        </p:nvGrpSpPr>
        <p:grpSpPr bwMode="auto">
          <a:xfrm>
            <a:off x="4724400" y="4038600"/>
            <a:ext cx="3779838" cy="1616075"/>
            <a:chOff x="3067" y="2400"/>
            <a:chExt cx="2381" cy="1018"/>
          </a:xfrm>
        </p:grpSpPr>
        <p:sp>
          <p:nvSpPr>
            <p:cNvPr id="7176" name="Rectangle 20"/>
            <p:cNvSpPr>
              <a:spLocks noChangeArrowheads="1"/>
            </p:cNvSpPr>
            <p:nvPr/>
          </p:nvSpPr>
          <p:spPr bwMode="auto">
            <a:xfrm>
              <a:off x="3765" y="2400"/>
              <a:ext cx="1008" cy="672"/>
            </a:xfrm>
            <a:prstGeom prst="rect">
              <a:avLst/>
            </a:prstGeom>
            <a:noFill/>
            <a:ln w="9525">
              <a:solidFill>
                <a:schemeClr val="tx1"/>
              </a:solidFill>
              <a:miter lim="800000"/>
              <a:headEnd/>
              <a:tailEnd/>
            </a:ln>
          </p:spPr>
          <p:txBody>
            <a:bodyPr wrap="none" anchor="ctr"/>
            <a:lstStyle/>
            <a:p>
              <a:r>
                <a:rPr lang="en-US" sz="3200"/>
                <a:t>T</a:t>
              </a:r>
              <a:r>
                <a:rPr lang="en-US" sz="3200" baseline="-25000"/>
                <a:t>mul</a:t>
              </a:r>
            </a:p>
          </p:txBody>
        </p:sp>
        <p:sp>
          <p:nvSpPr>
            <p:cNvPr id="7177" name="Line 21"/>
            <p:cNvSpPr>
              <a:spLocks noChangeShapeType="1"/>
            </p:cNvSpPr>
            <p:nvPr/>
          </p:nvSpPr>
          <p:spPr bwMode="auto">
            <a:xfrm>
              <a:off x="3429" y="2736"/>
              <a:ext cx="336" cy="0"/>
            </a:xfrm>
            <a:prstGeom prst="line">
              <a:avLst/>
            </a:prstGeom>
            <a:noFill/>
            <a:ln w="9525">
              <a:solidFill>
                <a:schemeClr val="tx1"/>
              </a:solidFill>
              <a:round/>
              <a:headEnd/>
              <a:tailEnd type="triangle" w="lg" len="lg"/>
            </a:ln>
          </p:spPr>
          <p:txBody>
            <a:bodyPr/>
            <a:lstStyle/>
            <a:p>
              <a:endParaRPr lang="en-US"/>
            </a:p>
          </p:txBody>
        </p:sp>
        <p:sp>
          <p:nvSpPr>
            <p:cNvPr id="7178" name="Line 22"/>
            <p:cNvSpPr>
              <a:spLocks noChangeShapeType="1"/>
            </p:cNvSpPr>
            <p:nvPr/>
          </p:nvSpPr>
          <p:spPr bwMode="auto">
            <a:xfrm>
              <a:off x="4773" y="2736"/>
              <a:ext cx="336" cy="0"/>
            </a:xfrm>
            <a:prstGeom prst="line">
              <a:avLst/>
            </a:prstGeom>
            <a:noFill/>
            <a:ln w="9525">
              <a:solidFill>
                <a:schemeClr val="tx1"/>
              </a:solidFill>
              <a:round/>
              <a:headEnd/>
              <a:tailEnd type="triangle" w="lg" len="lg"/>
            </a:ln>
          </p:spPr>
          <p:txBody>
            <a:bodyPr/>
            <a:lstStyle/>
            <a:p>
              <a:endParaRPr lang="en-US"/>
            </a:p>
          </p:txBody>
        </p:sp>
        <p:sp>
          <p:nvSpPr>
            <p:cNvPr id="7179" name="Text Box 23"/>
            <p:cNvSpPr txBox="1">
              <a:spLocks noChangeArrowheads="1"/>
            </p:cNvSpPr>
            <p:nvPr/>
          </p:nvSpPr>
          <p:spPr bwMode="auto">
            <a:xfrm>
              <a:off x="3067" y="2599"/>
              <a:ext cx="338" cy="250"/>
            </a:xfrm>
            <a:prstGeom prst="rect">
              <a:avLst/>
            </a:prstGeom>
            <a:noFill/>
            <a:ln w="9525">
              <a:noFill/>
              <a:miter lim="800000"/>
              <a:headEnd/>
              <a:tailEnd/>
            </a:ln>
          </p:spPr>
          <p:txBody>
            <a:bodyPr wrap="none">
              <a:spAutoFit/>
            </a:bodyPr>
            <a:lstStyle/>
            <a:p>
              <a:r>
                <a:rPr lang="en-US" sz="2000"/>
                <a:t>a,b</a:t>
              </a:r>
              <a:endParaRPr lang="en-US" sz="2000">
                <a:latin typeface="Franklin Gothic Book" pitchFamily="34" charset="0"/>
              </a:endParaRPr>
            </a:p>
          </p:txBody>
        </p:sp>
        <p:sp>
          <p:nvSpPr>
            <p:cNvPr id="7180" name="Text Box 24"/>
            <p:cNvSpPr txBox="1">
              <a:spLocks noChangeArrowheads="1"/>
            </p:cNvSpPr>
            <p:nvPr/>
          </p:nvSpPr>
          <p:spPr bwMode="auto">
            <a:xfrm>
              <a:off x="5154" y="2599"/>
              <a:ext cx="294" cy="250"/>
            </a:xfrm>
            <a:prstGeom prst="rect">
              <a:avLst/>
            </a:prstGeom>
            <a:noFill/>
            <a:ln w="9525">
              <a:noFill/>
              <a:miter lim="800000"/>
              <a:headEnd/>
              <a:tailEnd/>
            </a:ln>
          </p:spPr>
          <p:txBody>
            <a:bodyPr wrap="none">
              <a:spAutoFit/>
            </a:bodyPr>
            <a:lstStyle/>
            <a:p>
              <a:r>
                <a:rPr lang="en-US" sz="2000"/>
                <a:t>ab</a:t>
              </a:r>
              <a:endParaRPr lang="en-US" sz="2000">
                <a:latin typeface="Franklin Gothic Book" pitchFamily="34" charset="0"/>
              </a:endParaRPr>
            </a:p>
          </p:txBody>
        </p:sp>
        <p:sp>
          <p:nvSpPr>
            <p:cNvPr id="7181" name="Text Box 25"/>
            <p:cNvSpPr txBox="1">
              <a:spLocks noChangeArrowheads="1"/>
            </p:cNvSpPr>
            <p:nvPr/>
          </p:nvSpPr>
          <p:spPr bwMode="auto">
            <a:xfrm>
              <a:off x="3190" y="3168"/>
              <a:ext cx="2241" cy="250"/>
            </a:xfrm>
            <a:prstGeom prst="rect">
              <a:avLst/>
            </a:prstGeom>
            <a:noFill/>
            <a:ln w="9525">
              <a:noFill/>
              <a:miter lim="800000"/>
              <a:headEnd/>
              <a:tailEnd/>
            </a:ln>
          </p:spPr>
          <p:txBody>
            <a:bodyPr wrap="none">
              <a:spAutoFit/>
            </a:bodyPr>
            <a:lstStyle/>
            <a:p>
              <a:r>
                <a:rPr lang="en-US" sz="2000" i="1"/>
                <a:t>Turing machine that multiplies</a:t>
              </a:r>
              <a:endParaRPr lang="en-US" sz="2000" i="1">
                <a:latin typeface="Franklin Gothic Book" pitchFamily="34" charset="0"/>
              </a:endParaRPr>
            </a:p>
          </p:txBody>
        </p:sp>
      </p:grpSp>
      <p:sp>
        <p:nvSpPr>
          <p:cNvPr id="7175" name="Smiley Face 18">
            <a:hlinkClick r:id="" action="ppaction://noaction"/>
          </p:cNvPr>
          <p:cNvSpPr>
            <a:spLocks noChangeArrowheads="1"/>
          </p:cNvSpPr>
          <p:nvPr/>
        </p:nvSpPr>
        <p:spPr bwMode="auto">
          <a:xfrm>
            <a:off x="7696200" y="6019800"/>
            <a:ext cx="457200" cy="457200"/>
          </a:xfrm>
          <a:prstGeom prst="smileyFace">
            <a:avLst>
              <a:gd name="adj" fmla="val 4653"/>
            </a:avLst>
          </a:prstGeom>
          <a:solidFill>
            <a:schemeClr val="accent1"/>
          </a:solidFill>
          <a:ln w="9525" algn="ctr">
            <a:solidFill>
              <a:schemeClr val="tx1"/>
            </a:solidFill>
            <a:round/>
            <a:headEnd/>
            <a:tailEnd/>
          </a:ln>
        </p:spPr>
        <p:txBody>
          <a:bodyPr/>
          <a:lstStyle/>
          <a:p>
            <a:endParaRPr lang="en-US"/>
          </a:p>
        </p:txBody>
      </p:sp>
    </p:spTree>
    <p:custDataLst>
      <p:tags r:id="rId1"/>
    </p:custDataLst>
  </p:cSld>
  <p:clrMapOvr>
    <a:masterClrMapping/>
  </p:clrMapOvr>
  <p:transition advTm="6768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r>
              <a:rPr lang="en-US" smtClean="0"/>
              <a:t>1-</a:t>
            </a:r>
            <a:fld id="{17FFD2B4-B1B2-4AA3-8357-79E3847F999E}" type="slidenum">
              <a:rPr lang="en-US" smtClean="0"/>
              <a:pPr/>
              <a:t>6</a:t>
            </a:fld>
            <a:endParaRPr lang="en-US" smtClean="0"/>
          </a:p>
        </p:txBody>
      </p:sp>
      <p:sp>
        <p:nvSpPr>
          <p:cNvPr id="8195" name="Rectangle 2"/>
          <p:cNvSpPr>
            <a:spLocks noGrp="1" noChangeArrowheads="1"/>
          </p:cNvSpPr>
          <p:nvPr>
            <p:ph type="title"/>
          </p:nvPr>
        </p:nvSpPr>
        <p:spPr/>
        <p:txBody>
          <a:bodyPr/>
          <a:lstStyle/>
          <a:p>
            <a:r>
              <a:rPr lang="en-US" smtClean="0"/>
              <a:t>Universal Turing Machine</a:t>
            </a:r>
          </a:p>
        </p:txBody>
      </p:sp>
      <p:sp>
        <p:nvSpPr>
          <p:cNvPr id="8196" name="Rectangle 3"/>
          <p:cNvSpPr>
            <a:spLocks noGrp="1" noChangeArrowheads="1"/>
          </p:cNvSpPr>
          <p:nvPr>
            <p:ph type="body" idx="1"/>
          </p:nvPr>
        </p:nvSpPr>
        <p:spPr>
          <a:xfrm>
            <a:off x="228600" y="1225550"/>
            <a:ext cx="8686800" cy="1774825"/>
          </a:xfrm>
        </p:spPr>
        <p:txBody>
          <a:bodyPr/>
          <a:lstStyle/>
          <a:p>
            <a:pPr marL="0" indent="0">
              <a:lnSpc>
                <a:spcPct val="90000"/>
              </a:lnSpc>
              <a:buFontTx/>
              <a:buNone/>
            </a:pPr>
            <a:r>
              <a:rPr lang="en-US" smtClean="0"/>
              <a:t>Turing described a Turing machine that could implement</a:t>
            </a:r>
            <a:br>
              <a:rPr lang="en-US" smtClean="0"/>
            </a:br>
            <a:r>
              <a:rPr lang="en-US" smtClean="0"/>
              <a:t>all other Turing machines.</a:t>
            </a:r>
          </a:p>
          <a:p>
            <a:pPr lvl="1">
              <a:lnSpc>
                <a:spcPct val="90000"/>
              </a:lnSpc>
            </a:pPr>
            <a:r>
              <a:rPr lang="en-US" smtClean="0"/>
              <a:t>inputs:  data, plus a description of computation (Turing machine)</a:t>
            </a:r>
          </a:p>
        </p:txBody>
      </p:sp>
      <p:grpSp>
        <p:nvGrpSpPr>
          <p:cNvPr id="8197" name="Group 17"/>
          <p:cNvGrpSpPr>
            <a:grpSpLocks/>
          </p:cNvGrpSpPr>
          <p:nvPr/>
        </p:nvGrpSpPr>
        <p:grpSpPr bwMode="auto">
          <a:xfrm>
            <a:off x="2209800" y="2590800"/>
            <a:ext cx="4824413" cy="1616075"/>
            <a:chOff x="1075" y="1680"/>
            <a:chExt cx="3039" cy="1018"/>
          </a:xfrm>
        </p:grpSpPr>
        <p:sp>
          <p:nvSpPr>
            <p:cNvPr id="8199" name="Rectangle 5"/>
            <p:cNvSpPr>
              <a:spLocks noChangeArrowheads="1"/>
            </p:cNvSpPr>
            <p:nvPr/>
          </p:nvSpPr>
          <p:spPr bwMode="auto">
            <a:xfrm>
              <a:off x="2181" y="1680"/>
              <a:ext cx="1008" cy="672"/>
            </a:xfrm>
            <a:prstGeom prst="rect">
              <a:avLst/>
            </a:prstGeom>
            <a:noFill/>
            <a:ln w="9525">
              <a:solidFill>
                <a:schemeClr val="tx1"/>
              </a:solidFill>
              <a:miter lim="800000"/>
              <a:headEnd/>
              <a:tailEnd/>
            </a:ln>
          </p:spPr>
          <p:txBody>
            <a:bodyPr wrap="none" anchor="ctr"/>
            <a:lstStyle/>
            <a:p>
              <a:r>
                <a:rPr lang="en-US" sz="3200"/>
                <a:t>U</a:t>
              </a:r>
              <a:endParaRPr lang="en-US" sz="3200" baseline="-25000"/>
            </a:p>
          </p:txBody>
        </p:sp>
        <p:sp>
          <p:nvSpPr>
            <p:cNvPr id="8200" name="Line 6"/>
            <p:cNvSpPr>
              <a:spLocks noChangeShapeType="1"/>
            </p:cNvSpPr>
            <p:nvPr/>
          </p:nvSpPr>
          <p:spPr bwMode="auto">
            <a:xfrm>
              <a:off x="1845" y="2239"/>
              <a:ext cx="336" cy="0"/>
            </a:xfrm>
            <a:prstGeom prst="line">
              <a:avLst/>
            </a:prstGeom>
            <a:noFill/>
            <a:ln w="9525">
              <a:solidFill>
                <a:schemeClr val="tx1"/>
              </a:solidFill>
              <a:round/>
              <a:headEnd/>
              <a:tailEnd type="triangle" w="lg" len="lg"/>
            </a:ln>
          </p:spPr>
          <p:txBody>
            <a:bodyPr/>
            <a:lstStyle/>
            <a:p>
              <a:endParaRPr lang="en-US"/>
            </a:p>
          </p:txBody>
        </p:sp>
        <p:sp>
          <p:nvSpPr>
            <p:cNvPr id="8201" name="Line 7"/>
            <p:cNvSpPr>
              <a:spLocks noChangeShapeType="1"/>
            </p:cNvSpPr>
            <p:nvPr/>
          </p:nvSpPr>
          <p:spPr bwMode="auto">
            <a:xfrm>
              <a:off x="3189" y="2239"/>
              <a:ext cx="336" cy="0"/>
            </a:xfrm>
            <a:prstGeom prst="line">
              <a:avLst/>
            </a:prstGeom>
            <a:noFill/>
            <a:ln w="9525">
              <a:solidFill>
                <a:schemeClr val="tx1"/>
              </a:solidFill>
              <a:round/>
              <a:headEnd/>
              <a:tailEnd type="triangle" w="lg" len="lg"/>
            </a:ln>
          </p:spPr>
          <p:txBody>
            <a:bodyPr/>
            <a:lstStyle/>
            <a:p>
              <a:endParaRPr lang="en-US"/>
            </a:p>
          </p:txBody>
        </p:sp>
        <p:sp>
          <p:nvSpPr>
            <p:cNvPr id="8202" name="Text Box 8"/>
            <p:cNvSpPr txBox="1">
              <a:spLocks noChangeArrowheads="1"/>
            </p:cNvSpPr>
            <p:nvPr/>
          </p:nvSpPr>
          <p:spPr bwMode="auto">
            <a:xfrm>
              <a:off x="1421" y="2102"/>
              <a:ext cx="462" cy="250"/>
            </a:xfrm>
            <a:prstGeom prst="rect">
              <a:avLst/>
            </a:prstGeom>
            <a:noFill/>
            <a:ln w="9525">
              <a:noFill/>
              <a:miter lim="800000"/>
              <a:headEnd/>
              <a:tailEnd/>
            </a:ln>
          </p:spPr>
          <p:txBody>
            <a:bodyPr wrap="none">
              <a:spAutoFit/>
            </a:bodyPr>
            <a:lstStyle/>
            <a:p>
              <a:r>
                <a:rPr lang="en-US" sz="2000"/>
                <a:t>a,b,c</a:t>
              </a:r>
            </a:p>
          </p:txBody>
        </p:sp>
        <p:sp>
          <p:nvSpPr>
            <p:cNvPr id="8203" name="Text Box 9"/>
            <p:cNvSpPr txBox="1">
              <a:spLocks noChangeArrowheads="1"/>
            </p:cNvSpPr>
            <p:nvPr/>
          </p:nvSpPr>
          <p:spPr bwMode="auto">
            <a:xfrm>
              <a:off x="3541" y="2112"/>
              <a:ext cx="573" cy="250"/>
            </a:xfrm>
            <a:prstGeom prst="rect">
              <a:avLst/>
            </a:prstGeom>
            <a:noFill/>
            <a:ln w="9525">
              <a:noFill/>
              <a:miter lim="800000"/>
              <a:headEnd/>
              <a:tailEnd/>
            </a:ln>
          </p:spPr>
          <p:txBody>
            <a:bodyPr wrap="none">
              <a:spAutoFit/>
            </a:bodyPr>
            <a:lstStyle/>
            <a:p>
              <a:r>
                <a:rPr lang="en-US" sz="2000">
                  <a:latin typeface="Franklin Gothic Book" pitchFamily="34" charset="0"/>
                </a:rPr>
                <a:t>c(a+b)</a:t>
              </a:r>
            </a:p>
          </p:txBody>
        </p:sp>
        <p:sp>
          <p:nvSpPr>
            <p:cNvPr id="8204" name="Text Box 10"/>
            <p:cNvSpPr txBox="1">
              <a:spLocks noChangeArrowheads="1"/>
            </p:cNvSpPr>
            <p:nvPr/>
          </p:nvSpPr>
          <p:spPr bwMode="auto">
            <a:xfrm>
              <a:off x="1763" y="2448"/>
              <a:ext cx="1931" cy="250"/>
            </a:xfrm>
            <a:prstGeom prst="rect">
              <a:avLst/>
            </a:prstGeom>
            <a:noFill/>
            <a:ln w="9525">
              <a:noFill/>
              <a:miter lim="800000"/>
              <a:headEnd/>
              <a:tailEnd/>
            </a:ln>
          </p:spPr>
          <p:txBody>
            <a:bodyPr wrap="none">
              <a:spAutoFit/>
            </a:bodyPr>
            <a:lstStyle/>
            <a:p>
              <a:r>
                <a:rPr lang="en-US" sz="2000" i="1"/>
                <a:t>Universal Turing Machine</a:t>
              </a:r>
            </a:p>
          </p:txBody>
        </p:sp>
        <p:sp>
          <p:nvSpPr>
            <p:cNvPr id="8205" name="Line 11"/>
            <p:cNvSpPr>
              <a:spLocks noChangeShapeType="1"/>
            </p:cNvSpPr>
            <p:nvPr/>
          </p:nvSpPr>
          <p:spPr bwMode="auto">
            <a:xfrm>
              <a:off x="1845" y="1865"/>
              <a:ext cx="336" cy="0"/>
            </a:xfrm>
            <a:prstGeom prst="line">
              <a:avLst/>
            </a:prstGeom>
            <a:noFill/>
            <a:ln w="9525">
              <a:solidFill>
                <a:schemeClr val="tx1"/>
              </a:solidFill>
              <a:round/>
              <a:headEnd/>
              <a:tailEnd type="triangle" w="lg" len="lg"/>
            </a:ln>
          </p:spPr>
          <p:txBody>
            <a:bodyPr/>
            <a:lstStyle/>
            <a:p>
              <a:endParaRPr lang="en-US"/>
            </a:p>
          </p:txBody>
        </p:sp>
        <p:sp>
          <p:nvSpPr>
            <p:cNvPr id="8206" name="Text Box 13"/>
            <p:cNvSpPr txBox="1">
              <a:spLocks noChangeArrowheads="1"/>
            </p:cNvSpPr>
            <p:nvPr/>
          </p:nvSpPr>
          <p:spPr bwMode="auto">
            <a:xfrm>
              <a:off x="1075" y="1728"/>
              <a:ext cx="742" cy="250"/>
            </a:xfrm>
            <a:prstGeom prst="rect">
              <a:avLst/>
            </a:prstGeom>
            <a:noFill/>
            <a:ln w="9525">
              <a:noFill/>
              <a:miter lim="800000"/>
              <a:headEnd/>
              <a:tailEnd/>
            </a:ln>
          </p:spPr>
          <p:txBody>
            <a:bodyPr wrap="none">
              <a:spAutoFit/>
            </a:bodyPr>
            <a:lstStyle/>
            <a:p>
              <a:r>
                <a:rPr lang="en-US" sz="2000"/>
                <a:t>T</a:t>
              </a:r>
              <a:r>
                <a:rPr lang="en-US" sz="2000" baseline="-25000"/>
                <a:t>add</a:t>
              </a:r>
              <a:r>
                <a:rPr lang="en-US" sz="2000"/>
                <a:t>, T</a:t>
              </a:r>
              <a:r>
                <a:rPr lang="en-US" sz="2000" baseline="-25000"/>
                <a:t>mul</a:t>
              </a:r>
            </a:p>
          </p:txBody>
        </p:sp>
      </p:grpSp>
      <p:sp>
        <p:nvSpPr>
          <p:cNvPr id="8198" name="Rectangle 15"/>
          <p:cNvSpPr>
            <a:spLocks noChangeArrowheads="1"/>
          </p:cNvSpPr>
          <p:nvPr/>
        </p:nvSpPr>
        <p:spPr bwMode="auto">
          <a:xfrm>
            <a:off x="228600" y="4495800"/>
            <a:ext cx="8458200" cy="1524000"/>
          </a:xfrm>
          <a:prstGeom prst="rect">
            <a:avLst/>
          </a:prstGeom>
          <a:noFill/>
          <a:ln w="9525">
            <a:noFill/>
            <a:miter lim="800000"/>
            <a:headEnd/>
            <a:tailEnd/>
          </a:ln>
        </p:spPr>
        <p:txBody>
          <a:bodyPr/>
          <a:lstStyle/>
          <a:p>
            <a:pPr algn="l">
              <a:spcBef>
                <a:spcPct val="20000"/>
              </a:spcBef>
            </a:pPr>
            <a:r>
              <a:rPr lang="en-US" b="1"/>
              <a:t>U is programmable – so is a computer!</a:t>
            </a:r>
          </a:p>
          <a:p>
            <a:pPr marL="576263" lvl="1" indent="-234950" algn="l">
              <a:spcBef>
                <a:spcPct val="20000"/>
              </a:spcBef>
              <a:buFontTx/>
              <a:buChar char="•"/>
            </a:pPr>
            <a:r>
              <a:rPr lang="en-US" sz="2000" b="1"/>
              <a:t>instructions are part of the input data</a:t>
            </a:r>
          </a:p>
          <a:p>
            <a:pPr marL="576263" lvl="1" indent="-234950" algn="l">
              <a:spcBef>
                <a:spcPct val="20000"/>
              </a:spcBef>
              <a:buFontTx/>
              <a:buChar char="•"/>
            </a:pPr>
            <a:r>
              <a:rPr lang="en-US" sz="2000" b="1"/>
              <a:t>a computer can emulate a Universal Turing Machine, </a:t>
            </a:r>
            <a:br>
              <a:rPr lang="en-US" sz="2000" b="1"/>
            </a:br>
            <a:r>
              <a:rPr lang="en-US" sz="2000" b="1"/>
              <a:t>and vice versa</a:t>
            </a:r>
            <a:endParaRPr lang="en-US" sz="2000"/>
          </a:p>
          <a:p>
            <a:pPr algn="l">
              <a:spcBef>
                <a:spcPct val="20000"/>
              </a:spcBef>
            </a:pPr>
            <a:r>
              <a:rPr lang="en-US" b="1" i="1"/>
              <a:t>Therefore, a computer is a universal computing device!</a:t>
            </a:r>
          </a:p>
        </p:txBody>
      </p:sp>
    </p:spTree>
    <p:custDataLst>
      <p:tags r:id="rId1"/>
    </p:custDataLst>
  </p:cSld>
  <p:clrMapOvr>
    <a:masterClrMapping/>
  </p:clrMapOvr>
  <p:transition advTm="111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r>
              <a:rPr lang="en-US" smtClean="0"/>
              <a:t>1-</a:t>
            </a:r>
            <a:fld id="{6CE18357-256F-48FB-A96B-499BCF70EB54}" type="slidenum">
              <a:rPr lang="en-US" smtClean="0"/>
              <a:pPr/>
              <a:t>7</a:t>
            </a:fld>
            <a:endParaRPr lang="en-US" smtClean="0"/>
          </a:p>
        </p:txBody>
      </p:sp>
      <p:sp>
        <p:nvSpPr>
          <p:cNvPr id="9219" name="Rectangle 3074"/>
          <p:cNvSpPr>
            <a:spLocks noGrp="1" noChangeArrowheads="1"/>
          </p:cNvSpPr>
          <p:nvPr>
            <p:ph type="title"/>
          </p:nvPr>
        </p:nvSpPr>
        <p:spPr/>
        <p:txBody>
          <a:bodyPr/>
          <a:lstStyle/>
          <a:p>
            <a:r>
              <a:rPr lang="en-US" smtClean="0"/>
              <a:t>From Theory to Practice</a:t>
            </a:r>
          </a:p>
        </p:txBody>
      </p:sp>
      <p:sp>
        <p:nvSpPr>
          <p:cNvPr id="9220" name="Rectangle 3075"/>
          <p:cNvSpPr>
            <a:spLocks noGrp="1" noChangeArrowheads="1"/>
          </p:cNvSpPr>
          <p:nvPr>
            <p:ph type="body" idx="1"/>
          </p:nvPr>
        </p:nvSpPr>
        <p:spPr>
          <a:xfrm>
            <a:off x="228600" y="1219200"/>
            <a:ext cx="8382000" cy="5410200"/>
          </a:xfrm>
        </p:spPr>
        <p:txBody>
          <a:bodyPr/>
          <a:lstStyle/>
          <a:p>
            <a:pPr marL="0" indent="0">
              <a:buFontTx/>
              <a:buNone/>
            </a:pPr>
            <a:r>
              <a:rPr lang="en-US" smtClean="0"/>
              <a:t>In theory, computer can </a:t>
            </a:r>
            <a:r>
              <a:rPr lang="en-US" b="0" i="1" smtClean="0"/>
              <a:t>compute</a:t>
            </a:r>
            <a:r>
              <a:rPr lang="en-US" smtClean="0"/>
              <a:t> anything </a:t>
            </a:r>
          </a:p>
          <a:p>
            <a:pPr marL="0" indent="0">
              <a:buFontTx/>
              <a:buNone/>
            </a:pPr>
            <a:r>
              <a:rPr lang="en-US" smtClean="0"/>
              <a:t>that’s possible to compute</a:t>
            </a:r>
          </a:p>
          <a:p>
            <a:pPr lvl="1"/>
            <a:r>
              <a:rPr lang="en-US" smtClean="0"/>
              <a:t>given enough </a:t>
            </a:r>
            <a:r>
              <a:rPr lang="en-US" i="1" smtClean="0"/>
              <a:t>memory</a:t>
            </a:r>
            <a:r>
              <a:rPr lang="en-US" smtClean="0"/>
              <a:t> and </a:t>
            </a:r>
            <a:r>
              <a:rPr lang="en-US" i="1" smtClean="0"/>
              <a:t>time</a:t>
            </a:r>
          </a:p>
          <a:p>
            <a:pPr marL="0" indent="0">
              <a:buFontTx/>
              <a:buNone/>
            </a:pPr>
            <a:endParaRPr lang="en-US" smtClean="0"/>
          </a:p>
          <a:p>
            <a:pPr marL="0" indent="0">
              <a:buFontTx/>
              <a:buNone/>
            </a:pPr>
            <a:r>
              <a:rPr lang="en-US" smtClean="0"/>
              <a:t>In practice, </a:t>
            </a:r>
            <a:r>
              <a:rPr lang="en-US" b="0" i="1" smtClean="0"/>
              <a:t>solving problems</a:t>
            </a:r>
            <a:r>
              <a:rPr lang="en-US" smtClean="0"/>
              <a:t> involves </a:t>
            </a:r>
            <a:br>
              <a:rPr lang="en-US" smtClean="0"/>
            </a:br>
            <a:r>
              <a:rPr lang="en-US" smtClean="0"/>
              <a:t>computing under constraints.</a:t>
            </a:r>
          </a:p>
          <a:p>
            <a:pPr lvl="1"/>
            <a:r>
              <a:rPr lang="en-US" smtClean="0"/>
              <a:t>time</a:t>
            </a:r>
          </a:p>
          <a:p>
            <a:pPr lvl="2"/>
            <a:r>
              <a:rPr lang="en-US" sz="1800" smtClean="0"/>
              <a:t>weather forecast, next frame of animation, ...</a:t>
            </a:r>
          </a:p>
          <a:p>
            <a:pPr lvl="1"/>
            <a:r>
              <a:rPr lang="en-US" smtClean="0"/>
              <a:t>cost</a:t>
            </a:r>
          </a:p>
          <a:p>
            <a:pPr lvl="2"/>
            <a:r>
              <a:rPr lang="en-US" sz="1800" smtClean="0"/>
              <a:t> $25 cell phone, automotive engine controller, ...</a:t>
            </a:r>
          </a:p>
          <a:p>
            <a:pPr lvl="1"/>
            <a:r>
              <a:rPr lang="en-US" smtClean="0"/>
              <a:t>power</a:t>
            </a:r>
          </a:p>
          <a:p>
            <a:pPr lvl="2"/>
            <a:r>
              <a:rPr lang="en-US" sz="1800" smtClean="0"/>
              <a:t> battery-operated laptop, handheld video game, ...</a:t>
            </a:r>
          </a:p>
        </p:txBody>
      </p:sp>
    </p:spTree>
    <p:custDataLst>
      <p:tags r:id="rId1"/>
    </p:custDataLst>
  </p:cSld>
  <p:clrMapOvr>
    <a:masterClrMapping/>
  </p:clrMapOvr>
  <p:transition advTm="1269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p>
            <a:r>
              <a:rPr lang="en-US" smtClean="0"/>
              <a:t>1-</a:t>
            </a:r>
            <a:fld id="{C43CA71D-E8A9-4FD2-A19A-E0613B73B145}" type="slidenum">
              <a:rPr lang="en-US" smtClean="0"/>
              <a:pPr/>
              <a:t>8</a:t>
            </a:fld>
            <a:endParaRPr lang="en-US" smtClean="0"/>
          </a:p>
        </p:txBody>
      </p:sp>
      <p:sp>
        <p:nvSpPr>
          <p:cNvPr id="10243" name="Rectangle 2"/>
          <p:cNvSpPr>
            <a:spLocks noGrp="1" noChangeArrowheads="1"/>
          </p:cNvSpPr>
          <p:nvPr>
            <p:ph type="title"/>
          </p:nvPr>
        </p:nvSpPr>
        <p:spPr/>
        <p:txBody>
          <a:bodyPr/>
          <a:lstStyle/>
          <a:p>
            <a:r>
              <a:rPr lang="en-US" smtClean="0"/>
              <a:t>Big Idea #2: Transformations Between Layers</a:t>
            </a:r>
          </a:p>
        </p:txBody>
      </p:sp>
      <p:sp>
        <p:nvSpPr>
          <p:cNvPr id="10244" name="Rectangle 3"/>
          <p:cNvSpPr>
            <a:spLocks noGrp="1" noChangeArrowheads="1"/>
          </p:cNvSpPr>
          <p:nvPr>
            <p:ph type="body" idx="1"/>
          </p:nvPr>
        </p:nvSpPr>
        <p:spPr>
          <a:xfrm>
            <a:off x="228600" y="1143000"/>
            <a:ext cx="8534400" cy="1155700"/>
          </a:xfrm>
        </p:spPr>
        <p:txBody>
          <a:bodyPr/>
          <a:lstStyle/>
          <a:p>
            <a:pPr marL="0" indent="0">
              <a:buFontTx/>
              <a:buNone/>
            </a:pPr>
            <a:r>
              <a:rPr lang="en-US" smtClean="0"/>
              <a:t>How do we solve a problem using a computer?</a:t>
            </a:r>
            <a:br>
              <a:rPr lang="en-US" smtClean="0"/>
            </a:br>
            <a:r>
              <a:rPr lang="en-US" sz="2000" smtClean="0"/>
              <a:t>A systematic sequence of transformations between </a:t>
            </a:r>
            <a:br>
              <a:rPr lang="en-US" sz="2000" smtClean="0"/>
            </a:br>
            <a:r>
              <a:rPr lang="en-US" sz="2000" smtClean="0"/>
              <a:t>layers of abstraction.</a:t>
            </a:r>
          </a:p>
        </p:txBody>
      </p:sp>
      <p:sp>
        <p:nvSpPr>
          <p:cNvPr id="44036" name="Rectangle 4"/>
          <p:cNvSpPr>
            <a:spLocks noChangeArrowheads="1"/>
          </p:cNvSpPr>
          <p:nvPr>
            <p:custDataLst>
              <p:tags r:id="rId2"/>
            </p:custDataLst>
          </p:nvPr>
        </p:nvSpPr>
        <p:spPr bwMode="auto">
          <a:xfrm>
            <a:off x="914400" y="2286000"/>
            <a:ext cx="1828800" cy="68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en-US" b="1" i="1"/>
              <a:t>Problem</a:t>
            </a:r>
            <a:endParaRPr lang="en-US" b="1" i="1">
              <a:latin typeface="Franklin Gothic Book" pitchFamily="34" charset="0"/>
            </a:endParaRPr>
          </a:p>
        </p:txBody>
      </p:sp>
      <p:sp>
        <p:nvSpPr>
          <p:cNvPr id="44037" name="Rectangle 5"/>
          <p:cNvSpPr>
            <a:spLocks noChangeArrowheads="1"/>
          </p:cNvSpPr>
          <p:nvPr>
            <p:custDataLst>
              <p:tags r:id="rId3"/>
            </p:custDataLst>
          </p:nvPr>
        </p:nvSpPr>
        <p:spPr bwMode="auto">
          <a:xfrm>
            <a:off x="914400" y="3505200"/>
            <a:ext cx="1828800" cy="68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en-US" b="1" i="1"/>
              <a:t>Algorithm</a:t>
            </a:r>
            <a:endParaRPr lang="en-US" b="1" i="1">
              <a:latin typeface="Franklin Gothic Book" pitchFamily="34" charset="0"/>
            </a:endParaRPr>
          </a:p>
        </p:txBody>
      </p:sp>
      <p:sp>
        <p:nvSpPr>
          <p:cNvPr id="44038" name="Rectangle 6"/>
          <p:cNvSpPr>
            <a:spLocks noChangeArrowheads="1"/>
          </p:cNvSpPr>
          <p:nvPr>
            <p:custDataLst>
              <p:tags r:id="rId4"/>
            </p:custDataLst>
          </p:nvPr>
        </p:nvSpPr>
        <p:spPr bwMode="auto">
          <a:xfrm>
            <a:off x="914400" y="4724400"/>
            <a:ext cx="1828800" cy="68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en-US" b="1" i="1"/>
              <a:t>Program</a:t>
            </a:r>
            <a:endParaRPr lang="en-US" b="1" i="1">
              <a:latin typeface="Franklin Gothic Book" pitchFamily="34" charset="0"/>
            </a:endParaRPr>
          </a:p>
        </p:txBody>
      </p:sp>
      <p:sp>
        <p:nvSpPr>
          <p:cNvPr id="10248" name="Text Box 10"/>
          <p:cNvSpPr txBox="1">
            <a:spLocks noChangeArrowheads="1"/>
          </p:cNvSpPr>
          <p:nvPr/>
        </p:nvSpPr>
        <p:spPr bwMode="auto">
          <a:xfrm>
            <a:off x="3429000" y="2895600"/>
            <a:ext cx="5354638" cy="822325"/>
          </a:xfrm>
          <a:prstGeom prst="rect">
            <a:avLst/>
          </a:prstGeom>
          <a:noFill/>
          <a:ln w="9525">
            <a:noFill/>
            <a:miter lim="800000"/>
            <a:headEnd/>
            <a:tailEnd/>
          </a:ln>
        </p:spPr>
        <p:txBody>
          <a:bodyPr wrap="none">
            <a:spAutoFit/>
          </a:bodyPr>
          <a:lstStyle/>
          <a:p>
            <a:pPr algn="l"/>
            <a:r>
              <a:rPr lang="en-US" b="1" i="1"/>
              <a:t>Software Design:</a:t>
            </a:r>
          </a:p>
          <a:p>
            <a:pPr algn="l"/>
            <a:r>
              <a:rPr lang="en-US"/>
              <a:t>choose algorithms and data structures</a:t>
            </a:r>
            <a:endParaRPr lang="en-US">
              <a:latin typeface="Franklin Gothic Book" pitchFamily="34" charset="0"/>
            </a:endParaRPr>
          </a:p>
        </p:txBody>
      </p:sp>
      <p:sp>
        <p:nvSpPr>
          <p:cNvPr id="10249" name="Text Box 11"/>
          <p:cNvSpPr txBox="1">
            <a:spLocks noChangeArrowheads="1"/>
          </p:cNvSpPr>
          <p:nvPr/>
        </p:nvSpPr>
        <p:spPr bwMode="auto">
          <a:xfrm>
            <a:off x="3429000" y="4114800"/>
            <a:ext cx="4492625" cy="822325"/>
          </a:xfrm>
          <a:prstGeom prst="rect">
            <a:avLst/>
          </a:prstGeom>
          <a:noFill/>
          <a:ln w="9525">
            <a:noFill/>
            <a:miter lim="800000"/>
            <a:headEnd/>
            <a:tailEnd/>
          </a:ln>
        </p:spPr>
        <p:txBody>
          <a:bodyPr wrap="none">
            <a:spAutoFit/>
          </a:bodyPr>
          <a:lstStyle/>
          <a:p>
            <a:pPr algn="l"/>
            <a:r>
              <a:rPr lang="en-US" b="1" i="1"/>
              <a:t>Programming:</a:t>
            </a:r>
          </a:p>
          <a:p>
            <a:pPr algn="l"/>
            <a:r>
              <a:rPr lang="en-US"/>
              <a:t>use language to express design</a:t>
            </a:r>
            <a:endParaRPr lang="en-US">
              <a:latin typeface="Franklin Gothic Book" pitchFamily="34" charset="0"/>
            </a:endParaRPr>
          </a:p>
        </p:txBody>
      </p:sp>
      <p:sp>
        <p:nvSpPr>
          <p:cNvPr id="44047" name="Rectangle 15"/>
          <p:cNvSpPr>
            <a:spLocks noChangeArrowheads="1"/>
          </p:cNvSpPr>
          <p:nvPr>
            <p:custDataLst>
              <p:tags r:id="rId5"/>
            </p:custDataLst>
          </p:nvPr>
        </p:nvSpPr>
        <p:spPr bwMode="auto">
          <a:xfrm>
            <a:off x="914400" y="5943600"/>
            <a:ext cx="1828800" cy="68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en-US" sz="2000" b="1" i="1">
                <a:latin typeface="Franklin Gothic Book" pitchFamily="34" charset="0"/>
              </a:rPr>
              <a:t>Instr Set</a:t>
            </a:r>
          </a:p>
          <a:p>
            <a:pPr>
              <a:defRPr/>
            </a:pPr>
            <a:r>
              <a:rPr lang="en-US" sz="2000" b="1" i="1">
                <a:latin typeface="Franklin Gothic Book" pitchFamily="34" charset="0"/>
              </a:rPr>
              <a:t>Architecture</a:t>
            </a:r>
          </a:p>
        </p:txBody>
      </p:sp>
      <p:sp>
        <p:nvSpPr>
          <p:cNvPr id="10251" name="AutoShape 14"/>
          <p:cNvSpPr>
            <a:spLocks noChangeArrowheads="1"/>
          </p:cNvSpPr>
          <p:nvPr>
            <p:custDataLst>
              <p:tags r:id="rId6"/>
            </p:custDataLst>
          </p:nvPr>
        </p:nvSpPr>
        <p:spPr bwMode="auto">
          <a:xfrm>
            <a:off x="2743200" y="4953000"/>
            <a:ext cx="685800" cy="1676400"/>
          </a:xfrm>
          <a:prstGeom prst="curvedLeftArrow">
            <a:avLst>
              <a:gd name="adj1" fmla="val 48889"/>
              <a:gd name="adj2" fmla="val 97778"/>
              <a:gd name="adj3" fmla="val 33333"/>
            </a:avLst>
          </a:prstGeom>
          <a:solidFill>
            <a:srgbClr val="FF7C80"/>
          </a:solidFill>
          <a:ln w="9525">
            <a:solidFill>
              <a:schemeClr val="tx1"/>
            </a:solidFill>
            <a:miter lim="800000"/>
            <a:headEnd/>
            <a:tailEnd/>
          </a:ln>
        </p:spPr>
        <p:txBody>
          <a:bodyPr wrap="none" anchor="ctr"/>
          <a:lstStyle/>
          <a:p>
            <a:endParaRPr lang="en-US"/>
          </a:p>
        </p:txBody>
      </p:sp>
      <p:sp>
        <p:nvSpPr>
          <p:cNvPr id="10252" name="AutoShape 13"/>
          <p:cNvSpPr>
            <a:spLocks noChangeArrowheads="1"/>
          </p:cNvSpPr>
          <p:nvPr>
            <p:custDataLst>
              <p:tags r:id="rId7"/>
            </p:custDataLst>
          </p:nvPr>
        </p:nvSpPr>
        <p:spPr bwMode="auto">
          <a:xfrm>
            <a:off x="2743200" y="3733800"/>
            <a:ext cx="685800" cy="1676400"/>
          </a:xfrm>
          <a:prstGeom prst="curvedLeftArrow">
            <a:avLst>
              <a:gd name="adj1" fmla="val 48889"/>
              <a:gd name="adj2" fmla="val 97778"/>
              <a:gd name="adj3" fmla="val 33333"/>
            </a:avLst>
          </a:prstGeom>
          <a:solidFill>
            <a:srgbClr val="FF7C80"/>
          </a:solidFill>
          <a:ln w="9525">
            <a:solidFill>
              <a:schemeClr val="tx1"/>
            </a:solidFill>
            <a:miter lim="800000"/>
            <a:headEnd/>
            <a:tailEnd/>
          </a:ln>
        </p:spPr>
        <p:txBody>
          <a:bodyPr wrap="none" anchor="ctr"/>
          <a:lstStyle/>
          <a:p>
            <a:endParaRPr lang="en-US"/>
          </a:p>
        </p:txBody>
      </p:sp>
      <p:sp>
        <p:nvSpPr>
          <p:cNvPr id="10253" name="AutoShape 8"/>
          <p:cNvSpPr>
            <a:spLocks noChangeArrowheads="1"/>
          </p:cNvSpPr>
          <p:nvPr>
            <p:custDataLst>
              <p:tags r:id="rId8"/>
            </p:custDataLst>
          </p:nvPr>
        </p:nvSpPr>
        <p:spPr bwMode="auto">
          <a:xfrm>
            <a:off x="2743200" y="2514600"/>
            <a:ext cx="685800" cy="1676400"/>
          </a:xfrm>
          <a:prstGeom prst="curvedLeftArrow">
            <a:avLst>
              <a:gd name="adj1" fmla="val 48889"/>
              <a:gd name="adj2" fmla="val 97778"/>
              <a:gd name="adj3" fmla="val 33333"/>
            </a:avLst>
          </a:prstGeom>
          <a:solidFill>
            <a:srgbClr val="FF7C80"/>
          </a:solidFill>
          <a:ln w="9525">
            <a:solidFill>
              <a:schemeClr val="tx1"/>
            </a:solidFill>
            <a:miter lim="800000"/>
            <a:headEnd/>
            <a:tailEnd/>
          </a:ln>
        </p:spPr>
        <p:txBody>
          <a:bodyPr wrap="none" anchor="ctr"/>
          <a:lstStyle/>
          <a:p>
            <a:endParaRPr lang="en-US"/>
          </a:p>
        </p:txBody>
      </p:sp>
      <p:sp>
        <p:nvSpPr>
          <p:cNvPr id="10254" name="Text Box 16"/>
          <p:cNvSpPr txBox="1">
            <a:spLocks noChangeArrowheads="1"/>
          </p:cNvSpPr>
          <p:nvPr/>
        </p:nvSpPr>
        <p:spPr bwMode="auto">
          <a:xfrm>
            <a:off x="3429000" y="5257800"/>
            <a:ext cx="5410200" cy="1187450"/>
          </a:xfrm>
          <a:prstGeom prst="rect">
            <a:avLst/>
          </a:prstGeom>
          <a:noFill/>
          <a:ln w="9525">
            <a:noFill/>
            <a:miter lim="800000"/>
            <a:headEnd/>
            <a:tailEnd/>
          </a:ln>
        </p:spPr>
        <p:txBody>
          <a:bodyPr>
            <a:spAutoFit/>
          </a:bodyPr>
          <a:lstStyle/>
          <a:p>
            <a:pPr algn="l"/>
            <a:r>
              <a:rPr lang="en-US" b="1" i="1"/>
              <a:t>Compiling/Interpreting:</a:t>
            </a:r>
          </a:p>
          <a:p>
            <a:pPr algn="l"/>
            <a:r>
              <a:rPr lang="en-US"/>
              <a:t>convert language to </a:t>
            </a:r>
            <a:br>
              <a:rPr lang="en-US"/>
            </a:br>
            <a:r>
              <a:rPr lang="en-US"/>
              <a:t>machine instructions</a:t>
            </a:r>
          </a:p>
        </p:txBody>
      </p:sp>
    </p:spTree>
    <p:custDataLst>
      <p:tags r:id="rId1"/>
    </p:custDataLst>
  </p:cSld>
  <p:clrMapOvr>
    <a:masterClrMapping/>
  </p:clrMapOvr>
  <p:transition advTm="1091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2"/>
          <p:cNvSpPr>
            <a:spLocks noGrp="1"/>
          </p:cNvSpPr>
          <p:nvPr>
            <p:ph type="sldNum" sz="quarter" idx="10"/>
          </p:nvPr>
        </p:nvSpPr>
        <p:spPr>
          <a:noFill/>
        </p:spPr>
        <p:txBody>
          <a:bodyPr/>
          <a:lstStyle/>
          <a:p>
            <a:r>
              <a:rPr lang="en-US" smtClean="0"/>
              <a:t>1-</a:t>
            </a:r>
            <a:fld id="{44A98B6C-F9AD-4E49-AB82-4C0BA0BD8DC1}" type="slidenum">
              <a:rPr lang="en-US" smtClean="0"/>
              <a:pPr/>
              <a:t>9</a:t>
            </a:fld>
            <a:endParaRPr lang="en-US" smtClean="0"/>
          </a:p>
        </p:txBody>
      </p:sp>
      <p:sp>
        <p:nvSpPr>
          <p:cNvPr id="11267" name="Rectangle 1026"/>
          <p:cNvSpPr>
            <a:spLocks noGrp="1" noChangeArrowheads="1"/>
          </p:cNvSpPr>
          <p:nvPr>
            <p:ph type="title"/>
          </p:nvPr>
        </p:nvSpPr>
        <p:spPr/>
        <p:txBody>
          <a:bodyPr/>
          <a:lstStyle/>
          <a:p>
            <a:r>
              <a:rPr lang="en-US" smtClean="0"/>
              <a:t>Deeper and Deeper…</a:t>
            </a:r>
          </a:p>
        </p:txBody>
      </p:sp>
      <p:sp>
        <p:nvSpPr>
          <p:cNvPr id="45059" name="Rectangle 1027"/>
          <p:cNvSpPr>
            <a:spLocks noChangeArrowheads="1"/>
          </p:cNvSpPr>
          <p:nvPr>
            <p:custDataLst>
              <p:tags r:id="rId2"/>
            </p:custDataLst>
          </p:nvPr>
        </p:nvSpPr>
        <p:spPr bwMode="auto">
          <a:xfrm>
            <a:off x="762000" y="1600200"/>
            <a:ext cx="1828800" cy="68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en-US" sz="2000" b="1" i="1"/>
              <a:t>Instr Set</a:t>
            </a:r>
          </a:p>
          <a:p>
            <a:pPr>
              <a:defRPr/>
            </a:pPr>
            <a:r>
              <a:rPr lang="en-US" sz="2000" b="1" i="1"/>
              <a:t>Architecture</a:t>
            </a:r>
            <a:endParaRPr lang="en-US" sz="2000" b="1" i="1">
              <a:latin typeface="Franklin Gothic Book" pitchFamily="34" charset="0"/>
            </a:endParaRPr>
          </a:p>
        </p:txBody>
      </p:sp>
      <p:sp>
        <p:nvSpPr>
          <p:cNvPr id="45060" name="Rectangle 1028"/>
          <p:cNvSpPr>
            <a:spLocks noChangeArrowheads="1"/>
          </p:cNvSpPr>
          <p:nvPr>
            <p:custDataLst>
              <p:tags r:id="rId3"/>
            </p:custDataLst>
          </p:nvPr>
        </p:nvSpPr>
        <p:spPr bwMode="auto">
          <a:xfrm>
            <a:off x="762000" y="2819400"/>
            <a:ext cx="1828800" cy="68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en-US" b="1" i="1"/>
              <a:t>Microarch</a:t>
            </a:r>
            <a:endParaRPr lang="en-US" b="1" i="1">
              <a:latin typeface="Franklin Gothic Book" pitchFamily="34" charset="0"/>
            </a:endParaRPr>
          </a:p>
        </p:txBody>
      </p:sp>
      <p:sp>
        <p:nvSpPr>
          <p:cNvPr id="45061" name="Rectangle 1029"/>
          <p:cNvSpPr>
            <a:spLocks noChangeArrowheads="1"/>
          </p:cNvSpPr>
          <p:nvPr>
            <p:custDataLst>
              <p:tags r:id="rId4"/>
            </p:custDataLst>
          </p:nvPr>
        </p:nvSpPr>
        <p:spPr bwMode="auto">
          <a:xfrm>
            <a:off x="762000" y="4038600"/>
            <a:ext cx="1828800" cy="68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en-US" b="1" i="1"/>
              <a:t>Circuits</a:t>
            </a:r>
            <a:endParaRPr lang="en-US" b="1" i="1">
              <a:latin typeface="Franklin Gothic Book" pitchFamily="34" charset="0"/>
            </a:endParaRPr>
          </a:p>
        </p:txBody>
      </p:sp>
      <p:sp>
        <p:nvSpPr>
          <p:cNvPr id="11271" name="Text Box 1030"/>
          <p:cNvSpPr txBox="1">
            <a:spLocks noChangeArrowheads="1"/>
          </p:cNvSpPr>
          <p:nvPr/>
        </p:nvSpPr>
        <p:spPr bwMode="auto">
          <a:xfrm>
            <a:off x="3276600" y="2209800"/>
            <a:ext cx="4995863" cy="822325"/>
          </a:xfrm>
          <a:prstGeom prst="rect">
            <a:avLst/>
          </a:prstGeom>
          <a:noFill/>
          <a:ln w="9525">
            <a:noFill/>
            <a:miter lim="800000"/>
            <a:headEnd/>
            <a:tailEnd/>
          </a:ln>
        </p:spPr>
        <p:txBody>
          <a:bodyPr wrap="none">
            <a:spAutoFit/>
          </a:bodyPr>
          <a:lstStyle/>
          <a:p>
            <a:pPr algn="l"/>
            <a:r>
              <a:rPr lang="en-US" b="1" i="1"/>
              <a:t>Processor Design:</a:t>
            </a:r>
          </a:p>
          <a:p>
            <a:pPr algn="l"/>
            <a:r>
              <a:rPr lang="en-US"/>
              <a:t>choose structures to implement ISA</a:t>
            </a:r>
            <a:endParaRPr lang="en-US">
              <a:latin typeface="Franklin Gothic Book" pitchFamily="34" charset="0"/>
            </a:endParaRPr>
          </a:p>
        </p:txBody>
      </p:sp>
      <p:sp>
        <p:nvSpPr>
          <p:cNvPr id="11272" name="Text Box 1031"/>
          <p:cNvSpPr txBox="1">
            <a:spLocks noChangeArrowheads="1"/>
          </p:cNvSpPr>
          <p:nvPr/>
        </p:nvSpPr>
        <p:spPr bwMode="auto">
          <a:xfrm>
            <a:off x="3276600" y="3276600"/>
            <a:ext cx="4252913" cy="1187450"/>
          </a:xfrm>
          <a:prstGeom prst="rect">
            <a:avLst/>
          </a:prstGeom>
          <a:noFill/>
          <a:ln w="9525">
            <a:noFill/>
            <a:miter lim="800000"/>
            <a:headEnd/>
            <a:tailEnd/>
          </a:ln>
        </p:spPr>
        <p:txBody>
          <a:bodyPr wrap="none">
            <a:spAutoFit/>
          </a:bodyPr>
          <a:lstStyle/>
          <a:p>
            <a:pPr algn="l"/>
            <a:r>
              <a:rPr lang="en-US" b="1" i="1"/>
              <a:t>Logic/Circuit Design:</a:t>
            </a:r>
          </a:p>
          <a:p>
            <a:pPr algn="l"/>
            <a:r>
              <a:rPr lang="en-US"/>
              <a:t>gates  and low-level circuits to</a:t>
            </a:r>
            <a:br>
              <a:rPr lang="en-US"/>
            </a:br>
            <a:r>
              <a:rPr lang="en-US"/>
              <a:t>implement components</a:t>
            </a:r>
          </a:p>
        </p:txBody>
      </p:sp>
      <p:sp>
        <p:nvSpPr>
          <p:cNvPr id="45064" name="Rectangle 1032"/>
          <p:cNvSpPr>
            <a:spLocks noChangeArrowheads="1"/>
          </p:cNvSpPr>
          <p:nvPr>
            <p:custDataLst>
              <p:tags r:id="rId5"/>
            </p:custDataLst>
          </p:nvPr>
        </p:nvSpPr>
        <p:spPr bwMode="auto">
          <a:xfrm>
            <a:off x="762000" y="5257800"/>
            <a:ext cx="1828800" cy="685800"/>
          </a:xfrm>
          <a:prstGeom prst="rec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defRPr/>
            </a:pPr>
            <a:r>
              <a:rPr lang="en-US" b="1" i="1"/>
              <a:t>Devices</a:t>
            </a:r>
          </a:p>
        </p:txBody>
      </p:sp>
      <p:sp>
        <p:nvSpPr>
          <p:cNvPr id="11274" name="AutoShape 1033"/>
          <p:cNvSpPr>
            <a:spLocks noChangeArrowheads="1"/>
          </p:cNvSpPr>
          <p:nvPr>
            <p:custDataLst>
              <p:tags r:id="rId6"/>
            </p:custDataLst>
          </p:nvPr>
        </p:nvSpPr>
        <p:spPr bwMode="auto">
          <a:xfrm>
            <a:off x="2590800" y="4267200"/>
            <a:ext cx="685800" cy="1676400"/>
          </a:xfrm>
          <a:prstGeom prst="curvedLeftArrow">
            <a:avLst>
              <a:gd name="adj1" fmla="val 48889"/>
              <a:gd name="adj2" fmla="val 97778"/>
              <a:gd name="adj3" fmla="val 33333"/>
            </a:avLst>
          </a:prstGeom>
          <a:solidFill>
            <a:srgbClr val="FF7C80"/>
          </a:solidFill>
          <a:ln w="9525">
            <a:solidFill>
              <a:schemeClr val="tx1"/>
            </a:solidFill>
            <a:miter lim="800000"/>
            <a:headEnd/>
            <a:tailEnd/>
          </a:ln>
        </p:spPr>
        <p:txBody>
          <a:bodyPr wrap="none" anchor="ctr"/>
          <a:lstStyle/>
          <a:p>
            <a:endParaRPr lang="en-US"/>
          </a:p>
        </p:txBody>
      </p:sp>
      <p:sp>
        <p:nvSpPr>
          <p:cNvPr id="11275" name="AutoShape 1034"/>
          <p:cNvSpPr>
            <a:spLocks noChangeArrowheads="1"/>
          </p:cNvSpPr>
          <p:nvPr>
            <p:custDataLst>
              <p:tags r:id="rId7"/>
            </p:custDataLst>
          </p:nvPr>
        </p:nvSpPr>
        <p:spPr bwMode="auto">
          <a:xfrm>
            <a:off x="2590800" y="3048000"/>
            <a:ext cx="685800" cy="1676400"/>
          </a:xfrm>
          <a:prstGeom prst="curvedLeftArrow">
            <a:avLst>
              <a:gd name="adj1" fmla="val 48889"/>
              <a:gd name="adj2" fmla="val 97778"/>
              <a:gd name="adj3" fmla="val 33333"/>
            </a:avLst>
          </a:prstGeom>
          <a:solidFill>
            <a:srgbClr val="FF7C80"/>
          </a:solidFill>
          <a:ln w="9525">
            <a:solidFill>
              <a:schemeClr val="tx1"/>
            </a:solidFill>
            <a:miter lim="800000"/>
            <a:headEnd/>
            <a:tailEnd/>
          </a:ln>
        </p:spPr>
        <p:txBody>
          <a:bodyPr wrap="none" anchor="ctr"/>
          <a:lstStyle/>
          <a:p>
            <a:endParaRPr lang="en-US"/>
          </a:p>
        </p:txBody>
      </p:sp>
      <p:sp>
        <p:nvSpPr>
          <p:cNvPr id="11276" name="AutoShape 1035"/>
          <p:cNvSpPr>
            <a:spLocks noChangeArrowheads="1"/>
          </p:cNvSpPr>
          <p:nvPr>
            <p:custDataLst>
              <p:tags r:id="rId8"/>
            </p:custDataLst>
          </p:nvPr>
        </p:nvSpPr>
        <p:spPr bwMode="auto">
          <a:xfrm>
            <a:off x="2590800" y="1828800"/>
            <a:ext cx="685800" cy="1676400"/>
          </a:xfrm>
          <a:prstGeom prst="curvedLeftArrow">
            <a:avLst>
              <a:gd name="adj1" fmla="val 48889"/>
              <a:gd name="adj2" fmla="val 97778"/>
              <a:gd name="adj3" fmla="val 33333"/>
            </a:avLst>
          </a:prstGeom>
          <a:solidFill>
            <a:srgbClr val="FF7C80"/>
          </a:solidFill>
          <a:ln w="9525">
            <a:solidFill>
              <a:schemeClr val="tx1"/>
            </a:solidFill>
            <a:miter lim="800000"/>
            <a:headEnd/>
            <a:tailEnd/>
          </a:ln>
        </p:spPr>
        <p:txBody>
          <a:bodyPr wrap="none" anchor="ctr"/>
          <a:lstStyle/>
          <a:p>
            <a:endParaRPr lang="en-US"/>
          </a:p>
        </p:txBody>
      </p:sp>
      <p:sp>
        <p:nvSpPr>
          <p:cNvPr id="11277" name="Text Box 1036"/>
          <p:cNvSpPr txBox="1">
            <a:spLocks noChangeArrowheads="1"/>
          </p:cNvSpPr>
          <p:nvPr/>
        </p:nvSpPr>
        <p:spPr bwMode="auto">
          <a:xfrm>
            <a:off x="3276600" y="4648200"/>
            <a:ext cx="5346700" cy="1187450"/>
          </a:xfrm>
          <a:prstGeom prst="rect">
            <a:avLst/>
          </a:prstGeom>
          <a:noFill/>
          <a:ln w="9525">
            <a:noFill/>
            <a:miter lim="800000"/>
            <a:headEnd/>
            <a:tailEnd/>
          </a:ln>
        </p:spPr>
        <p:txBody>
          <a:bodyPr wrap="none">
            <a:spAutoFit/>
          </a:bodyPr>
          <a:lstStyle/>
          <a:p>
            <a:pPr algn="l"/>
            <a:r>
              <a:rPr lang="en-US" b="1" i="1"/>
              <a:t>Process Engineering &amp; Fabrication:</a:t>
            </a:r>
          </a:p>
          <a:p>
            <a:pPr algn="l"/>
            <a:r>
              <a:rPr lang="en-US"/>
              <a:t>develop and manufacture</a:t>
            </a:r>
            <a:br>
              <a:rPr lang="en-US"/>
            </a:br>
            <a:r>
              <a:rPr lang="en-US"/>
              <a:t>lowest-level components</a:t>
            </a:r>
          </a:p>
        </p:txBody>
      </p:sp>
    </p:spTree>
    <p:custDataLst>
      <p:tags r:id="rId1"/>
    </p:custDataLst>
  </p:cSld>
  <p:clrMapOvr>
    <a:masterClrMapping/>
  </p:clrMapOvr>
  <p:transition advTm="10404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property id=&quot;20141&quot; value=&quot;ch01_inclass_computers&quot;/&gt;&lt;property id=&quot;20148&quot; value=&quot;5&quot;/&gt;&lt;property id=&quot;20184&quot; value=&quot;7&quot;/&gt;&lt;property id=&quot;20193&quot; value=&quot;-1&quot;/&gt;&lt;property id=&quot;20224&quot; value=&quot;C:\Users\mikko\Documents\My Adobe Presentations\ch01_inclass_computers&quot;/&gt;&lt;property id=&quot;20250&quot; value=&quot;0&quot;/&gt;&lt;property id=&quot;20251&quot; value=&quot;0&quot;/&gt;&lt;property id=&quot;20259&quot; value=&quot;0&quot;/&gt;&lt;object type=&quot;8&quot; unique_id=&quot;10293&quot;&gt;&lt;/object&gt;&lt;object type=&quot;2&quot; unique_id=&quot;10294&quot;&gt;&lt;object type=&quot;3&quot; unique_id=&quot;10295&quot;&gt;&lt;property id=&quot;20148&quot; value=&quot;5&quot;/&gt;&lt;property id=&quot;20300&quot; value=&quot;Slide 1 - &amp;quot;Introduction to Computer Engineering&amp;quot;&quot;/&gt;&lt;property id=&quot;20307&quot; value=&quot;272&quot;/&gt;&lt;property id=&quot;20309&quot; value=&quot;-1&quot;/&gt;&lt;/object&gt;&lt;object type=&quot;3&quot; unique_id=&quot;10296&quot;&gt;&lt;property id=&quot;20148&quot; value=&quot;5&quot;/&gt;&lt;property id=&quot;20300&quot; value=&quot;Slide 2 - &amp;quot;Chapter 1&amp;#x0D;&amp;#x0A;Welcome Aboard&amp;quot;&quot;/&gt;&lt;property id=&quot;20307&quot; value=&quot;269&quot;/&gt;&lt;property id=&quot;20309&quot; value=&quot;-1&quot;/&gt;&lt;/object&gt;&lt;object type=&quot;3&quot; unique_id=&quot;10297&quot;&gt;&lt;property id=&quot;20148&quot; value=&quot;5&quot;/&gt;&lt;property id=&quot;20300&quot; value=&quot;Slide 3 - &amp;quot;Computer System: Layers of Abstraction&amp;quot;&quot;/&gt;&lt;property id=&quot;20307&quot; value=&quot;257&quot;/&gt;&lt;property id=&quot;20309&quot; value=&quot;-1&quot;/&gt;&lt;/object&gt;&lt;object type=&quot;3&quot; unique_id=&quot;10298&quot;&gt;&lt;property id=&quot;20148&quot; value=&quot;5&quot;/&gt;&lt;property id=&quot;20300&quot; value=&quot;Slide 4 - &amp;quot;Big Idea #1: Universal Computing Device&amp;quot;&quot;/&gt;&lt;property id=&quot;20307&quot; value=&quot;260&quot;/&gt;&lt;property id=&quot;20309&quot; value=&quot;-1&quot;/&gt;&lt;/object&gt;&lt;object type=&quot;3&quot; unique_id=&quot;10299&quot;&gt;&lt;property id=&quot;20148&quot; value=&quot;5&quot;/&gt;&lt;property id=&quot;20300&quot; value=&quot;Slide 5 - &amp;quot;Turing Machine&amp;quot;&quot;/&gt;&lt;property id=&quot;20307&quot; value=&quot;261&quot;/&gt;&lt;property id=&quot;20309&quot; value=&quot;-1&quot;/&gt;&lt;/object&gt;&lt;object type=&quot;3&quot; unique_id=&quot;10300&quot;&gt;&lt;property id=&quot;20148&quot; value=&quot;5&quot;/&gt;&lt;property id=&quot;20300&quot; value=&quot;Slide 6 - &amp;quot;Universal Turing Machine&amp;quot;&quot;/&gt;&lt;property id=&quot;20307&quot; value=&quot;264&quot;/&gt;&lt;property id=&quot;20309&quot; value=&quot;-1&quot;/&gt;&lt;/object&gt;&lt;object type=&quot;3&quot; unique_id=&quot;10301&quot;&gt;&lt;property id=&quot;20148&quot; value=&quot;5&quot;/&gt;&lt;property id=&quot;20300&quot; value=&quot;Slide 7 - &amp;quot;From Theory to Practice&amp;quot;&quot;/&gt;&lt;property id=&quot;20307&quot; value=&quot;266&quot;/&gt;&lt;property id=&quot;20309&quot; value=&quot;-1&quot;/&gt;&lt;/object&gt;&lt;object type=&quot;3&quot; unique_id=&quot;10302&quot;&gt;&lt;property id=&quot;20148&quot; value=&quot;5&quot;/&gt;&lt;property id=&quot;20300&quot; value=&quot;Slide 8 - &amp;quot;Big Idea #2: Transformations Between Layers&amp;quot;&quot;/&gt;&lt;property id=&quot;20307&quot; value=&quot;262&quot;/&gt;&lt;property id=&quot;20309&quot; value=&quot;-1&quot;/&gt;&lt;/object&gt;&lt;object type=&quot;3&quot; unique_id=&quot;10303&quot;&gt;&lt;property id=&quot;20148&quot; value=&quot;5&quot;/&gt;&lt;property id=&quot;20300&quot; value=&quot;Slide 9 - &amp;quot;Deeper and Deeper…&amp;quot;&quot;/&gt;&lt;property id=&quot;20307&quot; value=&quot;263&quot;/&gt;&lt;property id=&quot;20309&quot; value=&quot;-1&quot;/&gt;&lt;/object&gt;&lt;object type=&quot;3&quot; unique_id=&quot;10304&quot;&gt;&lt;property id=&quot;20148&quot; value=&quot;5&quot;/&gt;&lt;property id=&quot;20300&quot; value=&quot;Slide 10 - &amp;quot;Descriptions of Each Level&amp;quot;&quot;/&gt;&lt;property id=&quot;20307&quot; value=&quot;270&quot;/&gt;&lt;property id=&quot;20309&quot; value=&quot;-1&quot;/&gt;&lt;/object&gt;&lt;object type=&quot;3&quot; unique_id=&quot;10305&quot;&gt;&lt;property id=&quot;20148&quot; value=&quot;5&quot;/&gt;&lt;property id=&quot;20300&quot; value=&quot;Slide 11 - &amp;quot;Descriptions of Each Level (cont.)&amp;quot;&quot;/&gt;&lt;property id=&quot;20307&quot; value=&quot;271&quot;/&gt;&lt;property id=&quot;20309&quot; value=&quot;-1&quot;/&gt;&lt;/object&gt;&lt;object type=&quot;3&quot; unique_id=&quot;10306&quot;&gt;&lt;property id=&quot;20148&quot; value=&quot;5&quot;/&gt;&lt;property id=&quot;20300&quot; value=&quot;Slide 12 - &amp;quot;Many Choices at Each Level&amp;quot;&quot;/&gt;&lt;property id=&quot;20307&quot; value=&quot;265&quot;/&gt;&lt;property id=&quot;20309&quot; value=&quot;-1&quot;/&gt;&lt;/object&gt;&lt;object type=&quot;3&quot; unique_id=&quot;10307&quot;&gt;&lt;property id=&quot;20148&quot; value=&quot;5&quot;/&gt;&lt;property id=&quot;20300&quot; value=&quot;Slide 13 - &amp;quot;What’s Next&amp;quot;&quot;/&gt;&lt;property id=&quot;20307&quot; value=&quot;259&quot;/&gt;&lt;property id=&quot;20309&quot; value=&quot;-1&quot;/&gt;&lt;/object&gt;&lt;/object&gt;&lt;object type=&quot;4&quot; unique_id=&quot;11041&quot;&gt;&lt;/object&gt;&lt;object type=&quot;10&quot; unique_id=&quot;11090&quot;&gt;&lt;object type=&quot;11&quot; unique_id=&quot;11091&quot;&gt;&lt;/object&gt;&lt;/object&gt;&lt;/object&gt;&lt;/database&gt;"/>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65533E4F-C12F-40B9-BD90-104E3FE74762}&quot;/&gt;&lt;filename val=&quot;C:\Users\mikko\Documents\My Adobe Presentations\ch01_inclass_computers\data\asimages\{65533E4F-C12F-40B9-BD90-104E3FE74762}.png&quot;/&gt;&lt;hasEffects val=&quot;1&quot;/&gt;&lt;left val=&quot;71.28&quot;/&gt;&lt;top val=&quot;179.28&quot;/&gt;&lt;width val=&quot;153.3&quot;/&gt;&lt;height val=&quot;63.3&quot;/&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7281F294-D195-48F8-B630-DA3CD9DAC267}&quot;/&gt;&lt;filename val=&quot;C:\Users\mikko\Documents\My Adobe Presentations\ch01_inclass_computers\data\asimages\{7281F294-D195-48F8-B630-DA3CD9DAC267}.png&quot;/&gt;&lt;hasEffects val=&quot;1&quot;/&gt;&lt;left val=&quot;71.28&quot;/&gt;&lt;top val=&quot;275.28&quot;/&gt;&lt;width val=&quot;153.3&quot;/&gt;&lt;height val=&quot;63.3&quot;/&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47A8372A-F7B0-4E13-B470-33DE9A2C678D}&quot;/&gt;&lt;filename val=&quot;C:\Users\mikko\Documents\My Adobe Presentations\ch01_inclass_computers\data\asimages\{47A8372A-F7B0-4E13-B470-33DE9A2C678D}.png&quot;/&gt;&lt;hasEffects val=&quot;1&quot;/&gt;&lt;left val=&quot;71.28&quot;/&gt;&lt;top val=&quot;371.28&quot;/&gt;&lt;width val=&quot;153.3&quot;/&gt;&lt;height val=&quot;63.3&quot;/&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C8D79735-9B0A-47A0-9D00-81A89D495574}&quot;/&gt;&lt;filename val=&quot;C:\Users\mikko\Documents\My Adobe Presentations\ch01_inclass_computers\data\asimages\{C8D79735-9B0A-47A0-9D00-81A89D495574}.png&quot;/&gt;&lt;hasEffects val=&quot;1&quot;/&gt;&lt;left val=&quot;71.28&quot;/&gt;&lt;top val=&quot;464.28&quot;/&gt;&lt;width val=&quot;153.3&quot;/&gt;&lt;height val=&quot;66.3&quot;/&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8413A371-64B1-463B-885B-B93FFF5A0BB2}&quot;/&gt;&lt;filename val=&quot;C:\Users\mikko\Documents\My Adobe Presentations\ch01_inclass_computers\data\asimages\{8413A371-64B1-463B-885B-B93FFF5A0BB2}.png&quot;/&gt;&lt;hasEffects val=&quot;1&quot;/&gt;&lt;left val=&quot;215.28&quot;/&gt;&lt;top val=&quot;389.28&quot;/&gt;&lt;width val=&quot;57.3&quot;/&gt;&lt;height val=&quot;133.02&quot;/&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F6E045FD-E002-43B5-925F-1FE9449404FA}&quot;/&gt;&lt;filename val=&quot;C:\Users\mikko\Documents\My Adobe Presentations\ch01_inclass_computers\data\asimages\{F6E045FD-E002-43B5-925F-1FE9449404FA}.png&quot;/&gt;&lt;hasEffects val=&quot;1&quot;/&gt;&lt;left val=&quot;215.28&quot;/&gt;&lt;top val=&quot;293.28&quot;/&gt;&lt;width val=&quot;57.3&quot;/&gt;&lt;height val=&quot;133.02&quot;/&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2130127D-5455-4F7A-ADB7-5F35AD2E5155}&quot;/&gt;&lt;filename val=&quot;C:\Users\mikko\Documents\My Adobe Presentations\ch01_inclass_computers\data\asimages\{2130127D-5455-4F7A-ADB7-5F35AD2E5155}.png&quot;/&gt;&lt;hasEffects val=&quot;1&quot;/&gt;&lt;left val=&quot;215.28&quot;/&gt;&lt;top val=&quot;197.28&quot;/&gt;&lt;width val=&quot;57.3&quot;/&gt;&lt;height val=&quot;133.02&quot;/&gt;&lt;/ThreeDShapeInfo&gt;"/>
</p:tagLst>
</file>

<file path=ppt/tags/tag17.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9.wav"/>
  <p:tag name="PPSNARRATION" val="9,1027958665,C:\Users\mikko\Desktop\mikko\classes\252\slides\f2010\ch01_inclass_computers_pptx\Media.ppcx"/>
</p:tagLst>
</file>

<file path=ppt/tags/tag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C5695FE7-EBAE-43CF-A643-F85FC8646C7D}&quot;/&gt;&lt;filename val=&quot;C:\Users\mikko\Documents\My Adobe Presentations\ch01_inclass_computers\data\asimages\{C5695FE7-EBAE-43CF-A643-F85FC8646C7D}.png&quot;/&gt;&lt;hasEffects val=&quot;1&quot;/&gt;&lt;left val=&quot;59.28&quot;/&gt;&lt;top val=&quot;122.28&quot;/&gt;&lt;width val=&quot;153.3&quot;/&gt;&lt;height val=&quot;66.3&quot;/&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C73FA4FD-66EC-4CCC-9402-F1249CC98F81}&quot;/&gt;&lt;filename val=&quot;C:\Users\mikko\Documents\My Adobe Presentations\ch01_inclass_computers\data\asimages\{C73FA4FD-66EC-4CCC-9402-F1249CC98F81}.png&quot;/&gt;&lt;hasEffects val=&quot;1&quot;/&gt;&lt;left val=&quot;59.28&quot;/&gt;&lt;top val=&quot;221.28&quot;/&gt;&lt;width val=&quot;153.3&quot;/&gt;&lt;height val=&quot;63.3&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1.wav"/>
  <p:tag name="PPSNARRATION" val="1,1027958665,C:\Users\mikko\Desktop\mikko\classes\252\slides\f2010\ch01_inclass_computers_pptx\Media.ppcx"/>
</p:tagLst>
</file>

<file path=ppt/tags/tag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EB5D874D-0CDF-4E6F-9B8B-BDD74E69486C}&quot;/&gt;&lt;filename val=&quot;C:\Users\mikko\Documents\My Adobe Presentations\ch01_inclass_computers\data\asimages\{EB5D874D-0CDF-4E6F-9B8B-BDD74E69486C}.png&quot;/&gt;&lt;hasEffects val=&quot;1&quot;/&gt;&lt;left val=&quot;59.28&quot;/&gt;&lt;top val=&quot;317.28&quot;/&gt;&lt;width val=&quot;153.3&quot;/&gt;&lt;height val=&quot;63.3&quot;/&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20CFC1D1-DF4C-4E0D-BB12-F35A66613D01}&quot;/&gt;&lt;filename val=&quot;C:\Users\mikko\Documents\My Adobe Presentations\ch01_inclass_computers\data\asimages\{20CFC1D1-DF4C-4E0D-BB12-F35A66613D01}.png&quot;/&gt;&lt;hasEffects val=&quot;1&quot;/&gt;&lt;left val=&quot;59.28&quot;/&gt;&lt;top val=&quot;413.28&quot;/&gt;&lt;width val=&quot;153.3&quot;/&gt;&lt;height val=&quot;63.3&quot;/&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432A66A2-5DC1-4EB1-96FE-E4B218BF599C}&quot;/&gt;&lt;filename val=&quot;C:\Users\mikko\Documents\My Adobe Presentations\ch01_inclass_computers\data\asimages\{432A66A2-5DC1-4EB1-96FE-E4B218BF599C}.png&quot;/&gt;&lt;hasEffects val=&quot;1&quot;/&gt;&lt;left val=&quot;203.28&quot;/&gt;&lt;top val=&quot;335.28&quot;/&gt;&lt;width val=&quot;57.3&quot;/&gt;&lt;height val=&quot;133.02&quot;/&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6FE03F43-6CBE-403C-B09D-BA6ED4492F8C}&quot;/&gt;&lt;filename val=&quot;C:\Users\mikko\Documents\My Adobe Presentations\ch01_inclass_computers\data\asimages\{6FE03F43-6CBE-403C-B09D-BA6ED4492F8C}.png&quot;/&gt;&lt;hasEffects val=&quot;1&quot;/&gt;&lt;left val=&quot;203.28&quot;/&gt;&lt;top val=&quot;239.28&quot;/&gt;&lt;width val=&quot;57.3&quot;/&gt;&lt;height val=&quot;133.02&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F3EC147D-2298-435F-AE3A-E5A0EACA5A5B}&quot;/&gt;&lt;filename val=&quot;C:\Users\mikko\Documents\My Adobe Presentations\ch01_inclass_computers\data\asimages\{F3EC147D-2298-435F-AE3A-E5A0EACA5A5B}.png&quot;/&gt;&lt;hasEffects val=&quot;1&quot;/&gt;&lt;left val=&quot;203.28&quot;/&gt;&lt;top val=&quot;143.28&quot;/&gt;&lt;width val=&quot;57.3&quot;/&gt;&lt;height val=&quot;133.02&quot;/&gt;&lt;/ThreeDShapeInfo&gt;"/>
</p:tagLst>
</file>

<file path=ppt/tags/tag25.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10.wav"/>
  <p:tag name="PPSNARRATION" val="10,1027958665,C:\Users\mikko\Desktop\mikko\classes\252\slides\f2010\ch01_inclass_computers_pptx\Media.ppcx"/>
</p:tagLst>
</file>

<file path=ppt/tags/tag26.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11.wav"/>
  <p:tag name="PPSNARRATION" val="11,1027958665,C:\Users\mikko\Desktop\mikko\classes\252\slides\f2010\ch01_inclass_computers_pptx\Media.ppcx"/>
</p:tagLst>
</file>

<file path=ppt/tags/tag27.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12.wav"/>
  <p:tag name="PPSNARRATION" val="12,1027958665,C:\Users\mikko\Desktop\mikko\classes\252\slides\f2010\ch01_inclass_computers_pptx\Media.ppcx"/>
</p:tagLst>
</file>

<file path=ppt/tags/tag28.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13.wav"/>
  <p:tag name="PPSNARRATION" val="13,1027958665,C:\Users\mikko\Desktop\mikko\classes\252\slides\f2010\ch01_inclass_computers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2.wav"/>
  <p:tag name="PPSNARRATION" val="2,1027958665,C:\Users\mikko\Desktop\mikko\classes\252\slides\f2010\ch01_inclass_computers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3.wav"/>
  <p:tag name="PPSNARRATION" val="3,1027958665,C:\Users\mikko\Desktop\mikko\classes\252\slides\f2010\ch01_inclass_computers_pptx\Media.ppcx"/>
</p:tagLst>
</file>

<file path=ppt/tags/tag5.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4.wav"/>
  <p:tag name="PPSNARRATION" val="4,1027958665,C:\Users\mikko\Desktop\mikko\classes\252\slides\f2010\ch01_inclass_computers_pptx\Media.ppcx"/>
</p:tagLst>
</file>

<file path=ppt/tags/tag6.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5.wav"/>
  <p:tag name="PPSNARRATION" val="5,1027958665,C:\Users\mikko\Desktop\mikko\classes\252\slides\f2010\ch01_inclass_computers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6.wav"/>
  <p:tag name="PPSNARRATION" val="6,1027958665,C:\Users\mikko\Desktop\mikko\classes\252\slides\f2010\ch01_inclass_computers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7.wav"/>
  <p:tag name="PPSNARRATION" val="7,1027958665,C:\Users\mikko\Desktop\mikko\classes\252\slides\f2010\ch01_inclass_computers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PROPS" val="C:\Users\mikko\Desktop\mikko\classes\252\slides\f2010\pptsld8.wav"/>
  <p:tag name="PPSNARRATION" val="8,1027958665,C:\Users\mikko\Desktop\mikko\classes\252\slides\f2010\ch01_inclass_computers_pptx\Media.ppcx"/>
</p:tagLst>
</file>

<file path=ppt/theme/theme1.xml><?xml version="1.0" encoding="utf-8"?>
<a:theme xmlns:a="http://schemas.openxmlformats.org/drawingml/2006/main" name="PattPatel">
  <a:themeElements>
    <a:clrScheme name="PattPate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ttPat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PattPate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attPate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attPate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attPate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attPate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attPate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attPate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Settings\Greg Byrd\My Documents\ece206\mh-slides\template\PattPatel.pot</Template>
  <TotalTime>1781</TotalTime>
  <Words>577</Words>
  <Application>Microsoft Office PowerPoint</Application>
  <PresentationFormat>On-screen Show (4:3)</PresentationFormat>
  <Paragraphs>177</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PattPatel</vt:lpstr>
      <vt:lpstr>Introduction to Computer Engineering</vt:lpstr>
      <vt:lpstr>Chapter 1 Welcome Aboard</vt:lpstr>
      <vt:lpstr>Computer System: Layers of Abstraction</vt:lpstr>
      <vt:lpstr>Big Idea #1: Universal Computing Device</vt:lpstr>
      <vt:lpstr>Turing Machine</vt:lpstr>
      <vt:lpstr>Universal Turing Machine</vt:lpstr>
      <vt:lpstr>From Theory to Practice</vt:lpstr>
      <vt:lpstr>Big Idea #2: Transformations Between Layers</vt:lpstr>
      <vt:lpstr>Deeper and Deeper…</vt:lpstr>
      <vt:lpstr>Descriptions of Each Level</vt:lpstr>
      <vt:lpstr>Descriptions of Each Level (cont.)</vt:lpstr>
      <vt:lpstr>Many Choices at Each Level</vt:lpstr>
      <vt:lpstr>What’s Next</vt:lpstr>
    </vt:vector>
  </TitlesOfParts>
  <Company>North Carolina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Organization</dc:title>
  <dc:creator>Greg Byrd</dc:creator>
  <cp:lastModifiedBy>mikko</cp:lastModifiedBy>
  <cp:revision>102</cp:revision>
  <cp:lastPrinted>1999-01-05T13:39:18Z</cp:lastPrinted>
  <dcterms:created xsi:type="dcterms:W3CDTF">2000-05-15T20:19:34Z</dcterms:created>
  <dcterms:modified xsi:type="dcterms:W3CDTF">2010-09-08T14:47:12Z</dcterms:modified>
</cp:coreProperties>
</file>